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4"/>
  </p:sldMasterIdLst>
  <p:notesMasterIdLst>
    <p:notesMasterId r:id="rId17"/>
  </p:notesMasterIdLst>
  <p:handoutMasterIdLst>
    <p:handoutMasterId r:id="rId18"/>
  </p:handoutMasterIdLst>
  <p:sldIdLst>
    <p:sldId id="266" r:id="rId5"/>
    <p:sldId id="272" r:id="rId6"/>
    <p:sldId id="257" r:id="rId7"/>
    <p:sldId id="273" r:id="rId8"/>
    <p:sldId id="280" r:id="rId9"/>
    <p:sldId id="274" r:id="rId10"/>
    <p:sldId id="275" r:id="rId11"/>
    <p:sldId id="276" r:id="rId12"/>
    <p:sldId id="279" r:id="rId13"/>
    <p:sldId id="278" r:id="rId14"/>
    <p:sldId id="258" r:id="rId15"/>
    <p:sldId id="27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C6ED"/>
    <a:srgbClr val="197DCE"/>
    <a:srgbClr val="BC7F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49E358-EC5C-4EFE-A94E-D71847494463}" v="1692" dt="2022-08-21T07:21:27.209"/>
    <p1510:client id="{6DA5C73B-39B9-48C5-8551-C684625DDE0A}" v="733" dt="2022-08-21T14:07:21.098"/>
    <p1510:client id="{9E5E53CE-15A7-4876-AB34-541D37B29AAD}" v="1" dt="2022-08-22T01:10:03.085"/>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3078" autoAdjust="0"/>
  </p:normalViewPr>
  <p:slideViewPr>
    <p:cSldViewPr snapToGrid="0">
      <p:cViewPr varScale="1">
        <p:scale>
          <a:sx n="38" d="100"/>
          <a:sy n="38" d="100"/>
        </p:scale>
        <p:origin x="1732" y="68"/>
      </p:cViewPr>
      <p:guideLst>
        <p:guide pos="3840"/>
        <p:guide orient="horz" pos="216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22.08.2022</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jpeg>
</file>

<file path=ppt/media/image20.png>
</file>

<file path=ppt/media/image21.png>
</file>

<file path=ppt/media/image22.png>
</file>

<file path=ppt/media/image23.jpeg>
</file>

<file path=ppt/media/image24.jpeg>
</file>

<file path=ppt/media/image25.png>
</file>

<file path=ppt/media/image3.png>
</file>

<file path=ppt/media/image4.svg>
</file>

<file path=ppt/media/image5.png>
</file>

<file path=ppt/media/image6.png>
</file>

<file path=ppt/media/image7.png>
</file>

<file path=ppt/media/image8.jpeg>
</file>

<file path=ppt/media/image9.jpe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22.08.2022</a:t>
            </a:fld>
            <a:endParaRPr lang="ru-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Hi,</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My name is Chris Vella, co-founder of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NTech</a:t>
            </a:r>
            <a:r>
              <a:rPr lang="en-US" sz="1800" dirty="0">
                <a:effectLst/>
                <a:latin typeface="Calibri" panose="020F0502020204030204" pitchFamily="34" charset="0"/>
                <a:ea typeface="Calibri" panose="020F0502020204030204" pitchFamily="34" charset="0"/>
                <a:cs typeface="Times New Roman" panose="02020603050405020304" pitchFamily="18" charset="0"/>
              </a:rPr>
              <a:t> for the Sugarcity.io team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Govhack</a:t>
            </a:r>
            <a:r>
              <a:rPr lang="en-US" sz="1800" dirty="0">
                <a:effectLst/>
                <a:latin typeface="Calibri" panose="020F0502020204030204" pitchFamily="34" charset="0"/>
                <a:ea typeface="Calibri" panose="020F0502020204030204" pitchFamily="34" charset="0"/>
                <a:cs typeface="Times New Roman" panose="02020603050405020304" pitchFamily="18" charset="0"/>
              </a:rPr>
              <a:t> 2022. We are excited to introduce our solution, Clean Utilities in the Northern Territory. </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1</a:t>
            </a:fld>
            <a:endParaRPr lang="ru-RU"/>
          </a:p>
        </p:txBody>
      </p:sp>
    </p:spTree>
    <p:extLst>
      <p:ext uri="{BB962C8B-B14F-4D97-AF65-F5344CB8AC3E}">
        <p14:creationId xmlns:p14="http://schemas.microsoft.com/office/powerpoint/2010/main" val="42739740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 report released by the Australian Renewable Energy Agency, documented that the Northern Territory's Power and Water Corporation previously ran a Diesel Displacement initiative, the NT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SETup</a:t>
            </a:r>
            <a:r>
              <a:rPr lang="en-AU" sz="1800" dirty="0">
                <a:effectLst/>
                <a:latin typeface="Calibri" panose="020F0502020204030204" pitchFamily="34" charset="0"/>
                <a:ea typeface="Calibri" panose="020F0502020204030204" pitchFamily="34" charset="0"/>
                <a:cs typeface="Times New Roman" panose="02020603050405020304" pitchFamily="18" charset="0"/>
              </a:rPr>
              <a:t>.</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The NT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SETup</a:t>
            </a:r>
            <a:r>
              <a:rPr lang="en-AU" sz="1800" dirty="0">
                <a:effectLst/>
                <a:latin typeface="Calibri" panose="020F0502020204030204" pitchFamily="34" charset="0"/>
                <a:ea typeface="Calibri" panose="020F0502020204030204" pitchFamily="34" charset="0"/>
                <a:cs typeface="Times New Roman" panose="02020603050405020304" pitchFamily="18" charset="0"/>
              </a:rPr>
              <a:t> saw 10MW of Solar PV systems were installed across 25 sites between 2017 and 2018, with one of these sites also including battery storage.</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This initiative, although successful in displacing diesel, could have been better as the Renewable Energy Factor achieved across the sites without battery storage was only 15%, due to the curtailment of the solar generation to ensure stability of the network during periods of volatile renewable output.</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Virtual Power Plants, due to being distributed in nature, diverse in energy source and operating via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realtime</a:t>
            </a:r>
            <a:r>
              <a:rPr lang="en-AU" sz="1800" dirty="0">
                <a:effectLst/>
                <a:latin typeface="Calibri" panose="020F0502020204030204" pitchFamily="34" charset="0"/>
                <a:ea typeface="Calibri" panose="020F0502020204030204" pitchFamily="34" charset="0"/>
                <a:cs typeface="Times New Roman" panose="02020603050405020304" pitchFamily="18" charset="0"/>
              </a:rPr>
              <a:t> data and analytics, do away with the need to curtail the output of renewable energy sources; ensuring maximum Renewable Energy Factors are achieved at all times. The diverse nature of the Virtual Power Plants energy sources also ensures renewable energy is always present, even when the sun isn't shining.</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10</a:t>
            </a:fld>
            <a:endParaRPr lang="ru-RU"/>
          </a:p>
        </p:txBody>
      </p:sp>
    </p:spTree>
    <p:extLst>
      <p:ext uri="{BB962C8B-B14F-4D97-AF65-F5344CB8AC3E}">
        <p14:creationId xmlns:p14="http://schemas.microsoft.com/office/powerpoint/2010/main" val="975919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100" dirty="0">
                <a:effectLst/>
                <a:latin typeface="Calibri" panose="020F0502020204030204" pitchFamily="34" charset="0"/>
                <a:ea typeface="Calibri" panose="020F0502020204030204" pitchFamily="34" charset="0"/>
                <a:cs typeface="Times New Roman" panose="02020603050405020304" pitchFamily="18" charset="0"/>
              </a:rPr>
              <a:t>We used a range of data sources, including:</a:t>
            </a:r>
          </a:p>
          <a:p>
            <a:pPr marL="342900" lvl="0" indent="-342900">
              <a:lnSpc>
                <a:spcPct val="107000"/>
              </a:lnSpc>
              <a:spcAft>
                <a:spcPts val="800"/>
              </a:spcAft>
              <a:buFont typeface="Arial" panose="020B0604020202020204" pitchFamily="34" charset="0"/>
              <a:buChar char="•"/>
              <a:tabLst>
                <a:tab pos="457200" algn="l"/>
              </a:tabLst>
            </a:pPr>
            <a:r>
              <a:rPr lang="en-US" sz="1100" b="1" dirty="0">
                <a:effectLst/>
                <a:latin typeface="Calibri" panose="020F0502020204030204" pitchFamily="34" charset="0"/>
                <a:ea typeface="Calibri" panose="020F0502020204030204" pitchFamily="34" charset="0"/>
                <a:cs typeface="Times New Roman" panose="02020603050405020304" pitchFamily="18" charset="0"/>
              </a:rPr>
              <a:t>Bureau of Meteorology</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Historical Weather Data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Current and future forecast data</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100" b="1" dirty="0">
                <a:effectLst/>
                <a:latin typeface="Calibri" panose="020F0502020204030204" pitchFamily="34" charset="0"/>
                <a:ea typeface="Calibri" panose="020F0502020204030204" pitchFamily="34" charset="0"/>
                <a:cs typeface="Times New Roman" panose="02020603050405020304" pitchFamily="18" charset="0"/>
              </a:rPr>
              <a:t>Australian Bureau of Statistics</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Population information past, present and future</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100" b="1" dirty="0">
                <a:effectLst/>
                <a:latin typeface="Calibri" panose="020F0502020204030204" pitchFamily="34" charset="0"/>
                <a:ea typeface="Calibri" panose="020F0502020204030204" pitchFamily="34" charset="0"/>
                <a:cs typeface="Times New Roman" panose="02020603050405020304" pitchFamily="18" charset="0"/>
              </a:rPr>
              <a:t>Northern Territory Government</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Population and water data for NT remote communities</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100" b="1" dirty="0">
                <a:effectLst/>
                <a:latin typeface="Calibri" panose="020F0502020204030204" pitchFamily="34" charset="0"/>
                <a:ea typeface="Calibri" panose="020F0502020204030204" pitchFamily="34" charset="0"/>
                <a:cs typeface="Times New Roman" panose="02020603050405020304" pitchFamily="18" charset="0"/>
              </a:rPr>
              <a:t>Clean Energy Regulator</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Postcode data for small-scale renewable energy installations</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11</a:t>
            </a:fld>
            <a:endParaRPr lang="ru-RU"/>
          </a:p>
        </p:txBody>
      </p:sp>
    </p:spTree>
    <p:extLst>
      <p:ext uri="{BB962C8B-B14F-4D97-AF65-F5344CB8AC3E}">
        <p14:creationId xmlns:p14="http://schemas.microsoft.com/office/powerpoint/2010/main" val="33430952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We hope you are as excited by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NTech</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CleanUtilities</a:t>
            </a:r>
            <a:r>
              <a:rPr lang="en-AU" sz="1800" dirty="0">
                <a:effectLst/>
                <a:latin typeface="Calibri" panose="020F0502020204030204" pitchFamily="34" charset="0"/>
                <a:ea typeface="Calibri" panose="020F0502020204030204" pitchFamily="34" charset="0"/>
                <a:cs typeface="Times New Roman" panose="02020603050405020304" pitchFamily="18" charset="0"/>
              </a:rPr>
              <a:t> and the future of clean energy as we are. Thank you and have a good day.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12</a:t>
            </a:fld>
            <a:endParaRPr lang="ru-RU"/>
          </a:p>
        </p:txBody>
      </p:sp>
    </p:spTree>
    <p:extLst>
      <p:ext uri="{BB962C8B-B14F-4D97-AF65-F5344CB8AC3E}">
        <p14:creationId xmlns:p14="http://schemas.microsoft.com/office/powerpoint/2010/main" val="2711806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Sugarcity.io team consists of 5 members from Mackay, Queensland. These are Aiden Payne, Chris Vella, Dennis Murphy, Nathan Payne, and Todd Turner. </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2</a:t>
            </a:fld>
            <a:endParaRPr lang="ru-RU"/>
          </a:p>
        </p:txBody>
      </p:sp>
    </p:spTree>
    <p:extLst>
      <p:ext uri="{BB962C8B-B14F-4D97-AF65-F5344CB8AC3E}">
        <p14:creationId xmlns:p14="http://schemas.microsoft.com/office/powerpoint/2010/main" val="3844574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Together, we have looked to address the challenge of displacing diesel in the Northern Territory for domestic, commercial, and industrial uses in remote areas. Additionally, we have targeted the use of the 2021 Australian Census data, creatively used data in response to ESG, reach net zero emissions, and fused multiple data sources like a Palantir Engineer. </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3</a:t>
            </a:fld>
            <a:endParaRPr lang="ru-RU"/>
          </a:p>
        </p:txBody>
      </p:sp>
    </p:spTree>
    <p:extLst>
      <p:ext uri="{BB962C8B-B14F-4D97-AF65-F5344CB8AC3E}">
        <p14:creationId xmlns:p14="http://schemas.microsoft.com/office/powerpoint/2010/main" val="20663590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Introducing our solution,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CleanUtilities</a:t>
            </a:r>
            <a:r>
              <a:rPr lang="en-AU" sz="1800" dirty="0">
                <a:effectLst/>
                <a:latin typeface="Calibri" panose="020F0502020204030204" pitchFamily="34" charset="0"/>
                <a:ea typeface="Calibri" panose="020F0502020204030204" pitchFamily="34" charset="0"/>
                <a:cs typeface="Times New Roman" panose="02020603050405020304" pitchFamily="18" charset="0"/>
              </a:rPr>
              <a:t>. This is an IoT driven Virtual Power Plant (VPP) that unifies scalable and renewable energy generation solutions, such as a solar and wind, coupled with existing large-scale power production. The aim is to interconnect small house and business based generation and battery storage into a network that displaces the need for costly fossil fuel equipment.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4</a:t>
            </a:fld>
            <a:endParaRPr lang="ru-RU"/>
          </a:p>
        </p:txBody>
      </p:sp>
    </p:spTree>
    <p:extLst>
      <p:ext uri="{BB962C8B-B14F-4D97-AF65-F5344CB8AC3E}">
        <p14:creationId xmlns:p14="http://schemas.microsoft.com/office/powerpoint/2010/main" val="2878039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While the concept of a Virtual Power Plant is not new, the introduction of our new technologies in IoT sensors and network communications, along with advanced software solutions, has dramatically altered the viability of displacing diesel in remote areas and shifting to clean energy in all communities. As displayed, we have developed a full website for the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NTech</a:t>
            </a:r>
            <a:r>
              <a:rPr lang="en-AU" sz="1800" dirty="0">
                <a:effectLst/>
                <a:latin typeface="Calibri" panose="020F0502020204030204" pitchFamily="34" charset="0"/>
                <a:ea typeface="Calibri" panose="020F0502020204030204" pitchFamily="34" charset="0"/>
                <a:cs typeface="Times New Roman" panose="02020603050405020304" pitchFamily="18" charset="0"/>
              </a:rPr>
              <a:t> business and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CleanUtilities</a:t>
            </a:r>
            <a:r>
              <a:rPr lang="en-AU" sz="1800" dirty="0">
                <a:effectLst/>
                <a:latin typeface="Calibri" panose="020F0502020204030204" pitchFamily="34" charset="0"/>
                <a:ea typeface="Calibri" panose="020F0502020204030204" pitchFamily="34" charset="0"/>
                <a:cs typeface="Times New Roman" panose="02020603050405020304" pitchFamily="18" charset="0"/>
              </a:rPr>
              <a:t> product set.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5</a:t>
            </a:fld>
            <a:endParaRPr lang="ru-RU"/>
          </a:p>
        </p:txBody>
      </p:sp>
    </p:spTree>
    <p:extLst>
      <p:ext uri="{BB962C8B-B14F-4D97-AF65-F5344CB8AC3E}">
        <p14:creationId xmlns:p14="http://schemas.microsoft.com/office/powerpoint/2010/main" val="722749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Clean Utilities is powered by a multitude of IoT sensors, such as power monitoring, battery, weather, fuel reserve, solar and sky cameras. This technology has been effectively commoditised and the costs reduced to allow for the integration of sensors into a wide range of areas. Network communications have also improved in recent years with the introduction of advanced networking with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Starlink</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satelittes</a:t>
            </a:r>
            <a:r>
              <a:rPr lang="en-AU" sz="1800" dirty="0">
                <a:effectLst/>
                <a:latin typeface="Calibri" panose="020F0502020204030204" pitchFamily="34" charset="0"/>
                <a:ea typeface="Calibri" panose="020F0502020204030204" pitchFamily="34" charset="0"/>
                <a:cs typeface="Times New Roman" panose="02020603050405020304" pitchFamily="18" charset="0"/>
              </a:rPr>
              <a:t>, LTE-M, and NB-IoT, facilitating communications back to our central systems and SaaS platform from typically remote and disconnected areas</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6</a:t>
            </a:fld>
            <a:endParaRPr lang="ru-RU"/>
          </a:p>
        </p:txBody>
      </p:sp>
    </p:spTree>
    <p:extLst>
      <p:ext uri="{BB962C8B-B14F-4D97-AF65-F5344CB8AC3E}">
        <p14:creationId xmlns:p14="http://schemas.microsoft.com/office/powerpoint/2010/main" val="39976796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Clean Utilities platform is underpinned by our enterprise Software as a Service (SaaS) website that allows corporations, governments, and businesses to configure, deploy, and control their virtual power plant. This web application provides a anywhere, anytime accessibility.</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7</a:t>
            </a:fld>
            <a:endParaRPr lang="ru-RU"/>
          </a:p>
        </p:txBody>
      </p:sp>
    </p:spTree>
    <p:extLst>
      <p:ext uri="{BB962C8B-B14F-4D97-AF65-F5344CB8AC3E}">
        <p14:creationId xmlns:p14="http://schemas.microsoft.com/office/powerpoint/2010/main" val="3161178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Our initial focus was on displacing the diesel usage within the Northern Territory, and this is a demonstration of the Clean Utilities SaaS Platform. As demonstrated, we provide an intuitive interface that integrates the data from our IoT sensors and maps these into their virtual power plants. The platform provides key insights, device and VPP monitoring, predictive analytics, health and heartbeat status of devices and nodes, and much more across a single pane of glass.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8</a:t>
            </a:fld>
            <a:endParaRPr lang="ru-RU"/>
          </a:p>
        </p:txBody>
      </p:sp>
    </p:spTree>
    <p:extLst>
      <p:ext uri="{BB962C8B-B14F-4D97-AF65-F5344CB8AC3E}">
        <p14:creationId xmlns:p14="http://schemas.microsoft.com/office/powerpoint/2010/main" val="2575817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Greater detail is available for each node community, which can be made available to community leaders and members to gain insight into their transformation to clean energy use and the removal of fossil fuel power sources. The platform also provides for operational maintenance and oversight of power operations, power trends, and projections for required actions and changes.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9</a:t>
            </a:fld>
            <a:endParaRPr lang="ru-RU"/>
          </a:p>
        </p:txBody>
      </p:sp>
    </p:spTree>
    <p:extLst>
      <p:ext uri="{BB962C8B-B14F-4D97-AF65-F5344CB8AC3E}">
        <p14:creationId xmlns:p14="http://schemas.microsoft.com/office/powerpoint/2010/main" val="50955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a:xfrm>
            <a:off x="7298055" y="6459785"/>
            <a:ext cx="2472271"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r>
              <a:rPr lang="en-US"/>
              <a:t>Reduce. Replace. Remove.</a:t>
            </a:r>
            <a:endParaRPr lang="ru-RU"/>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Graphic 37">
            <a:extLst>
              <a:ext uri="{FF2B5EF4-FFF2-40B4-BE49-F238E27FC236}">
                <a16:creationId xmlns:a16="http://schemas.microsoft.com/office/drawing/2014/main" id="{019BCE7B-D8B9-3FB7-BEBD-729221B3B8ED}"/>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a:p>
        </p:txBody>
      </p:sp>
      <p:sp>
        <p:nvSpPr>
          <p:cNvPr id="11" name="Graphic 36">
            <a:extLst>
              <a:ext uri="{FF2B5EF4-FFF2-40B4-BE49-F238E27FC236}">
                <a16:creationId xmlns:a16="http://schemas.microsoft.com/office/drawing/2014/main" id="{0E5B4EF6-E572-DF93-9DBB-06BF64AB63BA}"/>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Tree>
    <p:extLst>
      <p:ext uri="{BB962C8B-B14F-4D97-AF65-F5344CB8AC3E}">
        <p14:creationId xmlns:p14="http://schemas.microsoft.com/office/powerpoint/2010/main" val="1396832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19D51E88-CCED-3CEE-EE7D-B112BF290164}"/>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8" name="Footer Placeholder 4">
            <a:extLst>
              <a:ext uri="{FF2B5EF4-FFF2-40B4-BE49-F238E27FC236}">
                <a16:creationId xmlns:a16="http://schemas.microsoft.com/office/drawing/2014/main" id="{FD02199B-F97F-5AD9-42B4-09C78127824E}"/>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9" name="Slide Number Placeholder 5">
            <a:extLst>
              <a:ext uri="{FF2B5EF4-FFF2-40B4-BE49-F238E27FC236}">
                <a16:creationId xmlns:a16="http://schemas.microsoft.com/office/drawing/2014/main" id="{AA060828-DB25-F02E-5D65-1ECDA0D134B9}"/>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5603299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Date Placeholder 3">
            <a:extLst>
              <a:ext uri="{FF2B5EF4-FFF2-40B4-BE49-F238E27FC236}">
                <a16:creationId xmlns:a16="http://schemas.microsoft.com/office/drawing/2014/main" id="{21F95613-437A-33AC-A68B-F815216F323A}"/>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0" name="Footer Placeholder 4">
            <a:extLst>
              <a:ext uri="{FF2B5EF4-FFF2-40B4-BE49-F238E27FC236}">
                <a16:creationId xmlns:a16="http://schemas.microsoft.com/office/drawing/2014/main" id="{C0BC89FF-3609-726A-8DA4-D9725BF66442}"/>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1" name="Slide Number Placeholder 5">
            <a:extLst>
              <a:ext uri="{FF2B5EF4-FFF2-40B4-BE49-F238E27FC236}">
                <a16:creationId xmlns:a16="http://schemas.microsoft.com/office/drawing/2014/main" id="{54BA72D2-09FB-92A7-CEFD-D496AD846038}"/>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5184619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a:t>PRESENTATION</a:t>
            </a:r>
            <a:br>
              <a:rPr lang="en-US"/>
            </a:br>
            <a:r>
              <a:rPr lang="en-US"/>
              <a:t>TITLE    </a:t>
            </a:r>
            <a:endParaRPr lang="ru-RU"/>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Month</a:t>
            </a:r>
            <a:br>
              <a:rPr lang="en-US"/>
            </a:br>
            <a:r>
              <a:rPr lang="en-US"/>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a:t>Presentation</a:t>
            </a:r>
            <a:br>
              <a:rPr lang="en-US"/>
            </a:br>
            <a:r>
              <a:rPr lang="en-US"/>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
        <p:nvSpPr>
          <p:cNvPr id="6" name="Freeform: Shape 5">
            <a:extLst>
              <a:ext uri="{FF2B5EF4-FFF2-40B4-BE49-F238E27FC236}">
                <a16:creationId xmlns:a16="http://schemas.microsoft.com/office/drawing/2014/main" id="{B847F58C-E4AF-17A4-46FB-0962FBDB6913}"/>
              </a:ext>
            </a:extLst>
          </p:cNvPr>
          <p:cNvSpPr/>
          <p:nvPr userDrawn="1"/>
        </p:nvSpPr>
        <p:spPr>
          <a:xfrm rot="12354716">
            <a:off x="-216129" y="4852924"/>
            <a:ext cx="1909823" cy="1772316"/>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a:p>
        </p:txBody>
      </p:sp>
    </p:spTree>
    <p:extLst>
      <p:ext uri="{BB962C8B-B14F-4D97-AF65-F5344CB8AC3E}">
        <p14:creationId xmlns:p14="http://schemas.microsoft.com/office/powerpoint/2010/main" val="1474686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a:t>TEXT LAYOUT 02</a:t>
            </a:r>
            <a:endParaRPr lang="ru-RU"/>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a:p>
        </p:txBody>
      </p:sp>
      <p:sp>
        <p:nvSpPr>
          <p:cNvPr id="7" name="Date Placeholder 3">
            <a:extLst>
              <a:ext uri="{FF2B5EF4-FFF2-40B4-BE49-F238E27FC236}">
                <a16:creationId xmlns:a16="http://schemas.microsoft.com/office/drawing/2014/main" id="{D5E626A9-88B1-AA35-DE9A-1CD4C0F00E25}"/>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8" name="Footer Placeholder 4">
            <a:extLst>
              <a:ext uri="{FF2B5EF4-FFF2-40B4-BE49-F238E27FC236}">
                <a16:creationId xmlns:a16="http://schemas.microsoft.com/office/drawing/2014/main" id="{E97AC530-B004-3E08-8519-9CA66DE71533}"/>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9" name="Slide Number Placeholder 5">
            <a:extLst>
              <a:ext uri="{FF2B5EF4-FFF2-40B4-BE49-F238E27FC236}">
                <a16:creationId xmlns:a16="http://schemas.microsoft.com/office/drawing/2014/main" id="{3DD5EA68-95AF-46BC-4979-7A4A8BD1F74D}"/>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8709173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a:t>TEXT LAYOUT 02</a:t>
            </a:r>
            <a:endParaRPr lang="ru-RU"/>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
        <p:nvSpPr>
          <p:cNvPr id="8" name="Date Placeholder 3">
            <a:extLst>
              <a:ext uri="{FF2B5EF4-FFF2-40B4-BE49-F238E27FC236}">
                <a16:creationId xmlns:a16="http://schemas.microsoft.com/office/drawing/2014/main" id="{CDF0EA1C-2ED6-0330-57B0-6DC8CF366FE2}"/>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9" name="Footer Placeholder 4">
            <a:extLst>
              <a:ext uri="{FF2B5EF4-FFF2-40B4-BE49-F238E27FC236}">
                <a16:creationId xmlns:a16="http://schemas.microsoft.com/office/drawing/2014/main" id="{5666EC9C-3C88-106D-D83A-B46FF52E0ABE}"/>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0" name="Slide Number Placeholder 5">
            <a:extLst>
              <a:ext uri="{FF2B5EF4-FFF2-40B4-BE49-F238E27FC236}">
                <a16:creationId xmlns:a16="http://schemas.microsoft.com/office/drawing/2014/main" id="{EBCBEE68-0250-41A5-269A-FBDC1D18336B}"/>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6200134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a:t>PRESENTATION</a:t>
            </a:r>
            <a:br>
              <a:rPr lang="en-US"/>
            </a:br>
            <a:r>
              <a:rPr lang="en-US"/>
              <a:t>TITLE    </a:t>
            </a:r>
            <a:endParaRPr lang="ru-RU"/>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p>
        </p:txBody>
      </p:sp>
    </p:spTree>
    <p:extLst>
      <p:ext uri="{BB962C8B-B14F-4D97-AF65-F5344CB8AC3E}">
        <p14:creationId xmlns:p14="http://schemas.microsoft.com/office/powerpoint/2010/main" val="26364089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a:t>DIVIDER SLIDE</a:t>
            </a:r>
            <a:endParaRPr lang="ru-RU"/>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a:p>
        </p:txBody>
      </p:sp>
      <p:sp>
        <p:nvSpPr>
          <p:cNvPr id="4" name="Date Placeholder 3">
            <a:extLst>
              <a:ext uri="{FF2B5EF4-FFF2-40B4-BE49-F238E27FC236}">
                <a16:creationId xmlns:a16="http://schemas.microsoft.com/office/drawing/2014/main" id="{4609B8D3-04E9-7096-DA40-3D50E9DAB7EF}"/>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BC4E36AC-6FEE-D08D-8089-635F536C1D84}"/>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6" name="Slide Number Placeholder 5">
            <a:extLst>
              <a:ext uri="{FF2B5EF4-FFF2-40B4-BE49-F238E27FC236}">
                <a16:creationId xmlns:a16="http://schemas.microsoft.com/office/drawing/2014/main" id="{59CAC73C-EA07-A26D-9331-9C946A45AA47}"/>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255135"/>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2" name="Date Placeholder 3">
            <a:extLst>
              <a:ext uri="{FF2B5EF4-FFF2-40B4-BE49-F238E27FC236}">
                <a16:creationId xmlns:a16="http://schemas.microsoft.com/office/drawing/2014/main" id="{41FDD9EF-C24C-78AE-8B4C-22214349FFE6}"/>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3" name="Footer Placeholder 4">
            <a:extLst>
              <a:ext uri="{FF2B5EF4-FFF2-40B4-BE49-F238E27FC236}">
                <a16:creationId xmlns:a16="http://schemas.microsoft.com/office/drawing/2014/main" id="{7E450686-EE6D-0EB6-00C5-ACD54CF2EC77}"/>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8" name="Slide Number Placeholder 5">
            <a:extLst>
              <a:ext uri="{FF2B5EF4-FFF2-40B4-BE49-F238E27FC236}">
                <a16:creationId xmlns:a16="http://schemas.microsoft.com/office/drawing/2014/main" id="{78237766-0E6E-E8ED-C43C-83947B76D8CA}"/>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8580124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3">
            <a:extLst>
              <a:ext uri="{FF2B5EF4-FFF2-40B4-BE49-F238E27FC236}">
                <a16:creationId xmlns:a16="http://schemas.microsoft.com/office/drawing/2014/main" id="{551DB56B-778A-15CA-D22A-CCCC27D4DBCF}"/>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3" name="Footer Placeholder 4">
            <a:extLst>
              <a:ext uri="{FF2B5EF4-FFF2-40B4-BE49-F238E27FC236}">
                <a16:creationId xmlns:a16="http://schemas.microsoft.com/office/drawing/2014/main" id="{C9D0D767-4699-2FFE-749F-286199FEF01C}"/>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8" name="Slide Number Placeholder 5">
            <a:extLst>
              <a:ext uri="{FF2B5EF4-FFF2-40B4-BE49-F238E27FC236}">
                <a16:creationId xmlns:a16="http://schemas.microsoft.com/office/drawing/2014/main" id="{2DB9BB1E-96F4-E8B7-91ED-691D9297CAA8}"/>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198867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298055" y="6461620"/>
            <a:ext cx="2472271" cy="365125"/>
          </a:xfrm>
          <a:prstGeom prst="rect">
            <a:avLst/>
          </a:prstGeom>
        </p:spPr>
        <p:txBody>
          <a:bodyPr/>
          <a:lstStyle/>
          <a:p>
            <a:endParaRPr lang="ru-RU"/>
          </a:p>
        </p:txBody>
      </p:sp>
      <p:sp>
        <p:nvSpPr>
          <p:cNvPr id="5" name="Footer Placeholder 4"/>
          <p:cNvSpPr>
            <a:spLocks noGrp="1"/>
          </p:cNvSpPr>
          <p:nvPr>
            <p:ph type="ftr" sz="quarter" idx="11"/>
          </p:nvPr>
        </p:nvSpPr>
        <p:spPr/>
        <p:txBody>
          <a:bodyPr/>
          <a:lstStyle/>
          <a:p>
            <a:r>
              <a:rPr lang="en-US"/>
              <a:t>Reduce. Replace. Remove.</a:t>
            </a:r>
            <a:endParaRPr lang="ru-RU"/>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D495E168-DA5E-4888-8D8A-92B118324C14}" type="slidenum">
              <a:rPr lang="ru-RU" smtClean="0"/>
              <a:t>‹#›</a:t>
            </a:fld>
            <a:endParaRPr lang="ru-RU"/>
          </a:p>
        </p:txBody>
      </p:sp>
      <p:sp>
        <p:nvSpPr>
          <p:cNvPr id="7" name="Oval 6">
            <a:extLst>
              <a:ext uri="{FF2B5EF4-FFF2-40B4-BE49-F238E27FC236}">
                <a16:creationId xmlns:a16="http://schemas.microsoft.com/office/drawing/2014/main" id="{E68131A9-F5C4-3423-AE10-9493A1C8E021}"/>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Graphic 12">
            <a:extLst>
              <a:ext uri="{FF2B5EF4-FFF2-40B4-BE49-F238E27FC236}">
                <a16:creationId xmlns:a16="http://schemas.microsoft.com/office/drawing/2014/main" id="{E8B01EB4-52B4-FF00-2992-BDFC8E521E34}"/>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9" name="Graphic 39">
            <a:extLst>
              <a:ext uri="{FF2B5EF4-FFF2-40B4-BE49-F238E27FC236}">
                <a16:creationId xmlns:a16="http://schemas.microsoft.com/office/drawing/2014/main" id="{EE1F3086-E206-7F50-A432-BCA6AED4F017}"/>
              </a:ext>
            </a:extLst>
          </p:cNvPr>
          <p:cNvGrpSpPr/>
          <p:nvPr userDrawn="1"/>
        </p:nvGrpSpPr>
        <p:grpSpPr>
          <a:xfrm>
            <a:off x="10008352" y="0"/>
            <a:ext cx="2188800" cy="1933794"/>
            <a:chOff x="10003200" y="0"/>
            <a:chExt cx="2188800" cy="1933794"/>
          </a:xfrm>
        </p:grpSpPr>
        <p:sp>
          <p:nvSpPr>
            <p:cNvPr id="10" name="Freeform: Shape 9">
              <a:extLst>
                <a:ext uri="{FF2B5EF4-FFF2-40B4-BE49-F238E27FC236}">
                  <a16:creationId xmlns:a16="http://schemas.microsoft.com/office/drawing/2014/main" id="{1380714C-9379-B83D-3E01-B5BF656ACB6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1" name="Freeform: Shape 10">
              <a:extLst>
                <a:ext uri="{FF2B5EF4-FFF2-40B4-BE49-F238E27FC236}">
                  <a16:creationId xmlns:a16="http://schemas.microsoft.com/office/drawing/2014/main" id="{F5D82652-6271-4237-67AB-4F653243F9A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89B74CD0-717A-C7CE-18A3-AEA4E4E72A03}"/>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20D375F6-06A2-0451-21D2-F1E01C256E29}"/>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2E8AAD6D-EF00-2456-AAFD-611558175324}"/>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FA54B288-34F7-8351-4BAF-C94D832BF51B}"/>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6" name="Graphic 19">
            <a:extLst>
              <a:ext uri="{FF2B5EF4-FFF2-40B4-BE49-F238E27FC236}">
                <a16:creationId xmlns:a16="http://schemas.microsoft.com/office/drawing/2014/main" id="{056857F4-D797-85B1-2423-0D057B0D46D8}"/>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Tree>
    <p:extLst>
      <p:ext uri="{BB962C8B-B14F-4D97-AF65-F5344CB8AC3E}">
        <p14:creationId xmlns:p14="http://schemas.microsoft.com/office/powerpoint/2010/main" val="33602653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Date Placeholder 3">
            <a:extLst>
              <a:ext uri="{FF2B5EF4-FFF2-40B4-BE49-F238E27FC236}">
                <a16:creationId xmlns:a16="http://schemas.microsoft.com/office/drawing/2014/main" id="{2E5A8B12-29CC-62B0-5B5B-1307C40EF411}"/>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7" name="Footer Placeholder 4">
            <a:extLst>
              <a:ext uri="{FF2B5EF4-FFF2-40B4-BE49-F238E27FC236}">
                <a16:creationId xmlns:a16="http://schemas.microsoft.com/office/drawing/2014/main" id="{20576660-06C4-BF9D-9949-683911CEE5A1}"/>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8" name="Slide Number Placeholder 5">
            <a:extLst>
              <a:ext uri="{FF2B5EF4-FFF2-40B4-BE49-F238E27FC236}">
                <a16:creationId xmlns:a16="http://schemas.microsoft.com/office/drawing/2014/main" id="{4A9F287F-7314-BF2C-AA7D-BD80D28F9FCA}"/>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0023051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3">
            <a:extLst>
              <a:ext uri="{FF2B5EF4-FFF2-40B4-BE49-F238E27FC236}">
                <a16:creationId xmlns:a16="http://schemas.microsoft.com/office/drawing/2014/main" id="{943679BC-F2C0-16F5-B80E-5A45F264CB37}"/>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7" name="Footer Placeholder 4">
            <a:extLst>
              <a:ext uri="{FF2B5EF4-FFF2-40B4-BE49-F238E27FC236}">
                <a16:creationId xmlns:a16="http://schemas.microsoft.com/office/drawing/2014/main" id="{2F838DCA-8901-BB25-82E1-127FA7D936A9}"/>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8" name="Slide Number Placeholder 5">
            <a:extLst>
              <a:ext uri="{FF2B5EF4-FFF2-40B4-BE49-F238E27FC236}">
                <a16:creationId xmlns:a16="http://schemas.microsoft.com/office/drawing/2014/main" id="{6AF395E0-F047-39F1-04A6-C76E6C9B6154}"/>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484759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 name="Date Placeholder 3">
            <a:extLst>
              <a:ext uri="{FF2B5EF4-FFF2-40B4-BE49-F238E27FC236}">
                <a16:creationId xmlns:a16="http://schemas.microsoft.com/office/drawing/2014/main" id="{2EDFB0F9-212A-596C-43AE-62E49B026338}"/>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3" name="Footer Placeholder 4">
            <a:extLst>
              <a:ext uri="{FF2B5EF4-FFF2-40B4-BE49-F238E27FC236}">
                <a16:creationId xmlns:a16="http://schemas.microsoft.com/office/drawing/2014/main" id="{BE0FDBE1-FE39-B962-FDA3-44F7976CAEAD}"/>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7" name="Slide Number Placeholder 5">
            <a:extLst>
              <a:ext uri="{FF2B5EF4-FFF2-40B4-BE49-F238E27FC236}">
                <a16:creationId xmlns:a16="http://schemas.microsoft.com/office/drawing/2014/main" id="{5BAEF755-D6E5-DEE2-610E-2BEBE2CC928D}"/>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2365642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2" name="Date Placeholder 3">
            <a:extLst>
              <a:ext uri="{FF2B5EF4-FFF2-40B4-BE49-F238E27FC236}">
                <a16:creationId xmlns:a16="http://schemas.microsoft.com/office/drawing/2014/main" id="{DF2806CE-7819-6FE5-B354-1703E8AC2DA8}"/>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3" name="Footer Placeholder 4">
            <a:extLst>
              <a:ext uri="{FF2B5EF4-FFF2-40B4-BE49-F238E27FC236}">
                <a16:creationId xmlns:a16="http://schemas.microsoft.com/office/drawing/2014/main" id="{FB0661FF-5FF3-F9F3-DA54-B0569A051491}"/>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7" name="Slide Number Placeholder 5">
            <a:extLst>
              <a:ext uri="{FF2B5EF4-FFF2-40B4-BE49-F238E27FC236}">
                <a16:creationId xmlns:a16="http://schemas.microsoft.com/office/drawing/2014/main" id="{51A4D8B4-5A7D-CAD1-B7F6-265291417E4F}"/>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414157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6BF504C8-8ABB-321B-B96E-61BF01C11A7B}"/>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Graphic 12">
            <a:extLst>
              <a:ext uri="{FF2B5EF4-FFF2-40B4-BE49-F238E27FC236}">
                <a16:creationId xmlns:a16="http://schemas.microsoft.com/office/drawing/2014/main" id="{977C686F-266E-50C1-0CDF-F5B1D5D131F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9F415287-E97D-8E7E-AF70-603009066382}"/>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5F8D75DF-A9A3-ECD1-D905-24A0AF8118F7}"/>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a:p>
        </p:txBody>
      </p:sp>
      <p:sp>
        <p:nvSpPr>
          <p:cNvPr id="14" name="Date Placeholder 3">
            <a:extLst>
              <a:ext uri="{FF2B5EF4-FFF2-40B4-BE49-F238E27FC236}">
                <a16:creationId xmlns:a16="http://schemas.microsoft.com/office/drawing/2014/main" id="{542FD849-9737-90B9-F26B-1BA5BF49AD64}"/>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5" name="Footer Placeholder 4">
            <a:extLst>
              <a:ext uri="{FF2B5EF4-FFF2-40B4-BE49-F238E27FC236}">
                <a16:creationId xmlns:a16="http://schemas.microsoft.com/office/drawing/2014/main" id="{35F8E915-6EB1-A8BB-0AB1-97AC5CB2DC9F}"/>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6" name="Slide Number Placeholder 5">
            <a:extLst>
              <a:ext uri="{FF2B5EF4-FFF2-40B4-BE49-F238E27FC236}">
                <a16:creationId xmlns:a16="http://schemas.microsoft.com/office/drawing/2014/main" id="{EEB8CD66-E456-6047-FA38-8F18FD4E4499}"/>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453162034"/>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Oval 1">
            <a:extLst>
              <a:ext uri="{FF2B5EF4-FFF2-40B4-BE49-F238E27FC236}">
                <a16:creationId xmlns:a16="http://schemas.microsoft.com/office/drawing/2014/main" id="{06F001AF-14B8-0C0D-9C93-831996C1F4E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Graphic 12">
            <a:extLst>
              <a:ext uri="{FF2B5EF4-FFF2-40B4-BE49-F238E27FC236}">
                <a16:creationId xmlns:a16="http://schemas.microsoft.com/office/drawing/2014/main" id="{BAF99332-D1CC-3E57-8E44-798483BD5220}"/>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10" name="Graphic 39">
            <a:extLst>
              <a:ext uri="{FF2B5EF4-FFF2-40B4-BE49-F238E27FC236}">
                <a16:creationId xmlns:a16="http://schemas.microsoft.com/office/drawing/2014/main" id="{4BF8718C-8004-DDA8-6C5F-51B016A22A11}"/>
              </a:ext>
            </a:extLst>
          </p:cNvPr>
          <p:cNvGrpSpPr/>
          <p:nvPr userDrawn="1"/>
        </p:nvGrpSpPr>
        <p:grpSpPr>
          <a:xfrm>
            <a:off x="10008352" y="0"/>
            <a:ext cx="2188800" cy="1933794"/>
            <a:chOff x="10003200" y="0"/>
            <a:chExt cx="2188800" cy="1933794"/>
          </a:xfrm>
        </p:grpSpPr>
        <p:sp>
          <p:nvSpPr>
            <p:cNvPr id="11" name="Freeform: Shape 10">
              <a:extLst>
                <a:ext uri="{FF2B5EF4-FFF2-40B4-BE49-F238E27FC236}">
                  <a16:creationId xmlns:a16="http://schemas.microsoft.com/office/drawing/2014/main" id="{2C5E0E96-7336-8470-AE83-B8A265F27CB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EEAE4D62-B2B0-4468-02E2-3448E5B91FFE}"/>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3DA57385-FCFE-3500-0300-9E635B0F6153}"/>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9F9FA526-8BF9-1A10-2916-7ECF754C9ECC}"/>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C7F1B729-C757-B4C0-FA07-92AAE657D1CE}"/>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6" name="Freeform: Shape 15">
              <a:extLst>
                <a:ext uri="{FF2B5EF4-FFF2-40B4-BE49-F238E27FC236}">
                  <a16:creationId xmlns:a16="http://schemas.microsoft.com/office/drawing/2014/main" id="{DA7CF248-FB38-002A-1826-004C232CE24C}"/>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7" name="Graphic 19">
            <a:extLst>
              <a:ext uri="{FF2B5EF4-FFF2-40B4-BE49-F238E27FC236}">
                <a16:creationId xmlns:a16="http://schemas.microsoft.com/office/drawing/2014/main" id="{168888DF-25FD-7C52-00B3-3E7B939B4796}"/>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18" name="Date Placeholder 3">
            <a:extLst>
              <a:ext uri="{FF2B5EF4-FFF2-40B4-BE49-F238E27FC236}">
                <a16:creationId xmlns:a16="http://schemas.microsoft.com/office/drawing/2014/main" id="{294A53DC-CC20-7FA9-BFB3-FB1B673619CE}"/>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9" name="Footer Placeholder 4">
            <a:extLst>
              <a:ext uri="{FF2B5EF4-FFF2-40B4-BE49-F238E27FC236}">
                <a16:creationId xmlns:a16="http://schemas.microsoft.com/office/drawing/2014/main" id="{5856E508-8B53-CD2E-7444-6B2CDD963EAB}"/>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20" name="Slide Number Placeholder 5">
            <a:extLst>
              <a:ext uri="{FF2B5EF4-FFF2-40B4-BE49-F238E27FC236}">
                <a16:creationId xmlns:a16="http://schemas.microsoft.com/office/drawing/2014/main" id="{66D7FD8D-3AC5-B507-E25E-777673AA8C38}"/>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276963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Oval 1">
            <a:extLst>
              <a:ext uri="{FF2B5EF4-FFF2-40B4-BE49-F238E27FC236}">
                <a16:creationId xmlns:a16="http://schemas.microsoft.com/office/drawing/2014/main" id="{3BB025BC-826E-A778-0B06-7CEB640ABAE9}"/>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Graphic 12">
            <a:extLst>
              <a:ext uri="{FF2B5EF4-FFF2-40B4-BE49-F238E27FC236}">
                <a16:creationId xmlns:a16="http://schemas.microsoft.com/office/drawing/2014/main" id="{C5EDA363-5CDD-5C76-F1E8-C24BA6FC58D0}"/>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12" name="Graphic 39">
            <a:extLst>
              <a:ext uri="{FF2B5EF4-FFF2-40B4-BE49-F238E27FC236}">
                <a16:creationId xmlns:a16="http://schemas.microsoft.com/office/drawing/2014/main" id="{C7370736-5901-1A32-2EEA-3CB4D229F0E2}"/>
              </a:ext>
            </a:extLst>
          </p:cNvPr>
          <p:cNvGrpSpPr/>
          <p:nvPr userDrawn="1"/>
        </p:nvGrpSpPr>
        <p:grpSpPr>
          <a:xfrm>
            <a:off x="10008352" y="0"/>
            <a:ext cx="2188800" cy="1933794"/>
            <a:chOff x="10003200" y="0"/>
            <a:chExt cx="2188800" cy="1933794"/>
          </a:xfrm>
        </p:grpSpPr>
        <p:sp>
          <p:nvSpPr>
            <p:cNvPr id="13" name="Freeform: Shape 12">
              <a:extLst>
                <a:ext uri="{FF2B5EF4-FFF2-40B4-BE49-F238E27FC236}">
                  <a16:creationId xmlns:a16="http://schemas.microsoft.com/office/drawing/2014/main" id="{BFB7AB5C-7104-360A-8C3D-F5218F18E98F}"/>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461A80D4-6718-DA1D-D38A-D9A6EC461FF0}"/>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DDDB2E63-CB62-EF9B-9A98-5CE8033804BE}"/>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6" name="Freeform: Shape 15">
              <a:extLst>
                <a:ext uri="{FF2B5EF4-FFF2-40B4-BE49-F238E27FC236}">
                  <a16:creationId xmlns:a16="http://schemas.microsoft.com/office/drawing/2014/main" id="{F06554EC-C45F-E316-0599-86C9E4594B3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7" name="Freeform: Shape 16">
              <a:extLst>
                <a:ext uri="{FF2B5EF4-FFF2-40B4-BE49-F238E27FC236}">
                  <a16:creationId xmlns:a16="http://schemas.microsoft.com/office/drawing/2014/main" id="{67B15665-C59F-17F9-3B5B-C640885159A7}"/>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8" name="Freeform: Shape 17">
              <a:extLst>
                <a:ext uri="{FF2B5EF4-FFF2-40B4-BE49-F238E27FC236}">
                  <a16:creationId xmlns:a16="http://schemas.microsoft.com/office/drawing/2014/main" id="{E1C3CD7D-C5C0-3773-A190-5067BEFAD805}"/>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9" name="Graphic 19">
            <a:extLst>
              <a:ext uri="{FF2B5EF4-FFF2-40B4-BE49-F238E27FC236}">
                <a16:creationId xmlns:a16="http://schemas.microsoft.com/office/drawing/2014/main" id="{B031AA22-30D9-C1EE-941A-D4100B0B4FD5}"/>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20" name="Date Placeholder 3">
            <a:extLst>
              <a:ext uri="{FF2B5EF4-FFF2-40B4-BE49-F238E27FC236}">
                <a16:creationId xmlns:a16="http://schemas.microsoft.com/office/drawing/2014/main" id="{1B131F54-50EC-CDA9-673F-FB9ABD24F396}"/>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21" name="Footer Placeholder 4">
            <a:extLst>
              <a:ext uri="{FF2B5EF4-FFF2-40B4-BE49-F238E27FC236}">
                <a16:creationId xmlns:a16="http://schemas.microsoft.com/office/drawing/2014/main" id="{5F4B0CD6-7C0B-A368-9B91-73C5F40B4769}"/>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22" name="Slide Number Placeholder 5">
            <a:extLst>
              <a:ext uri="{FF2B5EF4-FFF2-40B4-BE49-F238E27FC236}">
                <a16:creationId xmlns:a16="http://schemas.microsoft.com/office/drawing/2014/main" id="{9A8214EC-8329-9B23-59BE-67BE1724703E}"/>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109841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Oval 5">
            <a:extLst>
              <a:ext uri="{FF2B5EF4-FFF2-40B4-BE49-F238E27FC236}">
                <a16:creationId xmlns:a16="http://schemas.microsoft.com/office/drawing/2014/main" id="{794507E3-702B-AAA5-34E1-A9969D7EC96D}"/>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Graphic 12">
            <a:extLst>
              <a:ext uri="{FF2B5EF4-FFF2-40B4-BE49-F238E27FC236}">
                <a16:creationId xmlns:a16="http://schemas.microsoft.com/office/drawing/2014/main" id="{D0136472-B798-0D15-44A0-2607C354AFD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8" name="Graphic 39">
            <a:extLst>
              <a:ext uri="{FF2B5EF4-FFF2-40B4-BE49-F238E27FC236}">
                <a16:creationId xmlns:a16="http://schemas.microsoft.com/office/drawing/2014/main" id="{8F1DA369-0CD0-0F3D-98B1-3960F08A4EC5}"/>
              </a:ext>
            </a:extLst>
          </p:cNvPr>
          <p:cNvGrpSpPr/>
          <p:nvPr userDrawn="1"/>
        </p:nvGrpSpPr>
        <p:grpSpPr>
          <a:xfrm>
            <a:off x="10008352" y="0"/>
            <a:ext cx="2188800" cy="1933794"/>
            <a:chOff x="10003200" y="0"/>
            <a:chExt cx="2188800" cy="1933794"/>
          </a:xfrm>
        </p:grpSpPr>
        <p:sp>
          <p:nvSpPr>
            <p:cNvPr id="9" name="Freeform: Shape 8">
              <a:extLst>
                <a:ext uri="{FF2B5EF4-FFF2-40B4-BE49-F238E27FC236}">
                  <a16:creationId xmlns:a16="http://schemas.microsoft.com/office/drawing/2014/main" id="{C59C0B16-7F9C-CCA6-844A-0B185E32373D}"/>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0" name="Freeform: Shape 9">
              <a:extLst>
                <a:ext uri="{FF2B5EF4-FFF2-40B4-BE49-F238E27FC236}">
                  <a16:creationId xmlns:a16="http://schemas.microsoft.com/office/drawing/2014/main" id="{586CA0BC-A007-B44F-34B3-994883A38236}"/>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1" name="Freeform: Shape 10">
              <a:extLst>
                <a:ext uri="{FF2B5EF4-FFF2-40B4-BE49-F238E27FC236}">
                  <a16:creationId xmlns:a16="http://schemas.microsoft.com/office/drawing/2014/main" id="{F4258F87-5364-0193-C219-D67F3C4B4068}"/>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6CB197CC-0436-8095-A69B-19F989391465}"/>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65B57C2F-DEF4-F072-A39C-013F4DBD46BD}"/>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169BC0DB-A1D6-01B3-E6ED-74235B2ACFCE}"/>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5" name="Graphic 19">
            <a:extLst>
              <a:ext uri="{FF2B5EF4-FFF2-40B4-BE49-F238E27FC236}">
                <a16:creationId xmlns:a16="http://schemas.microsoft.com/office/drawing/2014/main" id="{F8B5786A-68A9-5A8E-8C16-A93B52A52EAB}"/>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16" name="Date Placeholder 3">
            <a:extLst>
              <a:ext uri="{FF2B5EF4-FFF2-40B4-BE49-F238E27FC236}">
                <a16:creationId xmlns:a16="http://schemas.microsoft.com/office/drawing/2014/main" id="{D11B892B-7523-B363-6F93-8C21FA212FEB}"/>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7" name="Footer Placeholder 4">
            <a:extLst>
              <a:ext uri="{FF2B5EF4-FFF2-40B4-BE49-F238E27FC236}">
                <a16:creationId xmlns:a16="http://schemas.microsoft.com/office/drawing/2014/main" id="{6BE900CC-DF8F-193F-818A-7F98DB5B9AEA}"/>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8" name="Slide Number Placeholder 5">
            <a:extLst>
              <a:ext uri="{FF2B5EF4-FFF2-40B4-BE49-F238E27FC236}">
                <a16:creationId xmlns:a16="http://schemas.microsoft.com/office/drawing/2014/main" id="{E2C57C06-65D6-BE9B-3439-7245F65E677C}"/>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097265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Oval 1">
            <a:extLst>
              <a:ext uri="{FF2B5EF4-FFF2-40B4-BE49-F238E27FC236}">
                <a16:creationId xmlns:a16="http://schemas.microsoft.com/office/drawing/2014/main" id="{80DE7859-C7B1-5F76-1CBF-EC6F1955FF9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Graphic 12">
            <a:extLst>
              <a:ext uri="{FF2B5EF4-FFF2-40B4-BE49-F238E27FC236}">
                <a16:creationId xmlns:a16="http://schemas.microsoft.com/office/drawing/2014/main" id="{8F216721-9021-C65E-E872-D4DB7FF25AEB}"/>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 name="Graphic 39">
            <a:extLst>
              <a:ext uri="{FF2B5EF4-FFF2-40B4-BE49-F238E27FC236}">
                <a16:creationId xmlns:a16="http://schemas.microsoft.com/office/drawing/2014/main" id="{5A6A17FB-B9FB-4846-44E2-7DEA76C5D2B6}"/>
              </a:ext>
            </a:extLst>
          </p:cNvPr>
          <p:cNvGrpSpPr/>
          <p:nvPr userDrawn="1"/>
        </p:nvGrpSpPr>
        <p:grpSpPr>
          <a:xfrm>
            <a:off x="10008352" y="0"/>
            <a:ext cx="2188800" cy="1933794"/>
            <a:chOff x="10003200" y="0"/>
            <a:chExt cx="2188800" cy="1933794"/>
          </a:xfrm>
        </p:grpSpPr>
        <p:sp>
          <p:nvSpPr>
            <p:cNvPr id="10" name="Freeform: Shape 9">
              <a:extLst>
                <a:ext uri="{FF2B5EF4-FFF2-40B4-BE49-F238E27FC236}">
                  <a16:creationId xmlns:a16="http://schemas.microsoft.com/office/drawing/2014/main" id="{881F8E34-4F3B-FB34-4F54-6646C0CA4C63}"/>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1" name="Freeform: Shape 10">
              <a:extLst>
                <a:ext uri="{FF2B5EF4-FFF2-40B4-BE49-F238E27FC236}">
                  <a16:creationId xmlns:a16="http://schemas.microsoft.com/office/drawing/2014/main" id="{B800F847-1B6B-D45D-A976-340796AE6355}"/>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93242C6C-551B-C37F-9905-B38205A3E161}"/>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9F097132-3734-0401-14D0-F09C78BEE79F}"/>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1D97F5DB-358D-E51A-FD6D-38217AEBEF16}"/>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38B19E26-5121-6425-319D-BFD151D154EA}"/>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6" name="Date Placeholder 3">
            <a:extLst>
              <a:ext uri="{FF2B5EF4-FFF2-40B4-BE49-F238E27FC236}">
                <a16:creationId xmlns:a16="http://schemas.microsoft.com/office/drawing/2014/main" id="{97EF1EF9-16FD-155C-AE11-B7CD2B5319A5}"/>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7" name="Footer Placeholder 4">
            <a:extLst>
              <a:ext uri="{FF2B5EF4-FFF2-40B4-BE49-F238E27FC236}">
                <a16:creationId xmlns:a16="http://schemas.microsoft.com/office/drawing/2014/main" id="{7C930BF2-BC61-CCA1-7040-6B65489C6916}"/>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8" name="Slide Number Placeholder 5">
            <a:extLst>
              <a:ext uri="{FF2B5EF4-FFF2-40B4-BE49-F238E27FC236}">
                <a16:creationId xmlns:a16="http://schemas.microsoft.com/office/drawing/2014/main" id="{98287109-371D-25CD-C7E6-08AB2044A456}"/>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677133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endParaRPr lang="ru-RU"/>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Reduce. Replace. Remove.</a:t>
            </a:r>
            <a:endParaRPr lang="ru-RU"/>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lvl1pPr>
              <a:defRPr>
                <a:solidFill>
                  <a:schemeClr val="tx2"/>
                </a:solidFill>
              </a:defRPr>
            </a:lvl1pPr>
          </a:lstStyle>
          <a:p>
            <a:fld id="{D495E168-DA5E-4888-8D8A-92B118324C14}" type="slidenum">
              <a:rPr lang="ru-RU" smtClean="0"/>
              <a:t>‹#›</a:t>
            </a:fld>
            <a:endParaRPr lang="ru-RU"/>
          </a:p>
        </p:txBody>
      </p:sp>
      <p:sp>
        <p:nvSpPr>
          <p:cNvPr id="10" name="Oval 9">
            <a:extLst>
              <a:ext uri="{FF2B5EF4-FFF2-40B4-BE49-F238E27FC236}">
                <a16:creationId xmlns:a16="http://schemas.microsoft.com/office/drawing/2014/main" id="{8A08188B-DA97-93FC-05EE-C5DF582AB6C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Graphic 12">
            <a:extLst>
              <a:ext uri="{FF2B5EF4-FFF2-40B4-BE49-F238E27FC236}">
                <a16:creationId xmlns:a16="http://schemas.microsoft.com/office/drawing/2014/main" id="{C8598FC8-0A73-0BC0-1895-F37E4D5B8330}"/>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56709BA7-CA0B-ED11-392D-8E68B3806FBC}"/>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13" name="Graphic 33">
            <a:extLst>
              <a:ext uri="{FF2B5EF4-FFF2-40B4-BE49-F238E27FC236}">
                <a16:creationId xmlns:a16="http://schemas.microsoft.com/office/drawing/2014/main" id="{2EA0FE19-CE5E-2A10-5F9C-6819AE2E4CA5}"/>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7D1FD407-6533-F91F-FC4D-F36505F7E8C2}"/>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D0041504-9978-F3B4-D574-29E8A399A07C}"/>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Tree>
    <p:extLst>
      <p:ext uri="{BB962C8B-B14F-4D97-AF65-F5344CB8AC3E}">
        <p14:creationId xmlns:p14="http://schemas.microsoft.com/office/powerpoint/2010/main" val="580679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Oval 9">
            <a:extLst>
              <a:ext uri="{FF2B5EF4-FFF2-40B4-BE49-F238E27FC236}">
                <a16:creationId xmlns:a16="http://schemas.microsoft.com/office/drawing/2014/main" id="{2CCADF70-C0A2-CF84-6E59-AADBBD615C5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Graphic 12">
            <a:extLst>
              <a:ext uri="{FF2B5EF4-FFF2-40B4-BE49-F238E27FC236}">
                <a16:creationId xmlns:a16="http://schemas.microsoft.com/office/drawing/2014/main" id="{06E79562-536B-2714-02E3-2AC4C178B7A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13225387-8C62-DD02-CD48-1359B359378B}"/>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13" name="Graphic 33">
            <a:extLst>
              <a:ext uri="{FF2B5EF4-FFF2-40B4-BE49-F238E27FC236}">
                <a16:creationId xmlns:a16="http://schemas.microsoft.com/office/drawing/2014/main" id="{08772D2A-AE62-1EA2-6221-0CCC810C8702}"/>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B897987C-4046-B232-5838-DC7309FC30A1}"/>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F4E65BB4-5CDD-3568-26EA-43408F43C436}"/>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
        <p:nvSpPr>
          <p:cNvPr id="16" name="Date Placeholder 3">
            <a:extLst>
              <a:ext uri="{FF2B5EF4-FFF2-40B4-BE49-F238E27FC236}">
                <a16:creationId xmlns:a16="http://schemas.microsoft.com/office/drawing/2014/main" id="{033D9BD4-300F-DFAC-B17B-85793E0A2E45}"/>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7" name="Footer Placeholder 4">
            <a:extLst>
              <a:ext uri="{FF2B5EF4-FFF2-40B4-BE49-F238E27FC236}">
                <a16:creationId xmlns:a16="http://schemas.microsoft.com/office/drawing/2014/main" id="{023C5017-99FF-6DEF-9688-9F32B4791B4E}"/>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8" name="Slide Number Placeholder 5">
            <a:extLst>
              <a:ext uri="{FF2B5EF4-FFF2-40B4-BE49-F238E27FC236}">
                <a16:creationId xmlns:a16="http://schemas.microsoft.com/office/drawing/2014/main" id="{358FC4F2-EA5D-746E-D886-52BFB3433D47}"/>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287089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AU"/>
          </a:p>
        </p:txBody>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127426" y="6446837"/>
            <a:ext cx="2453849" cy="365125"/>
          </a:xfrm>
          <a:prstGeom prst="rect">
            <a:avLst/>
          </a:prstGeom>
        </p:spPr>
        <p:txBody>
          <a:bodyPr vert="horz" lIns="91440" tIns="45720" rIns="91440" bIns="45720" rtlCol="0" anchor="ctr"/>
          <a:lstStyle>
            <a:lvl1pPr algn="l">
              <a:defRPr sz="900" b="1" cap="small" baseline="0">
                <a:solidFill>
                  <a:schemeClr val="accent6"/>
                </a:solidFill>
              </a:defRPr>
            </a:lvl1pPr>
          </a:lstStyle>
          <a:p>
            <a:r>
              <a:rPr lang="en-US"/>
              <a:t>Reduce. Replace. Remove.</a:t>
            </a:r>
            <a:endParaRPr lang="ru-RU"/>
          </a:p>
        </p:txBody>
      </p:sp>
    </p:spTree>
    <p:extLst>
      <p:ext uri="{BB962C8B-B14F-4D97-AF65-F5344CB8AC3E}">
        <p14:creationId xmlns:p14="http://schemas.microsoft.com/office/powerpoint/2010/main" val="3845462223"/>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9" r:id="rId13"/>
    <p:sldLayoutId id="2147483690" r:id="rId14"/>
    <p:sldLayoutId id="2147483667" r:id="rId15"/>
    <p:sldLayoutId id="2147483668" r:id="rId16"/>
    <p:sldLayoutId id="2147483669" r:id="rId17"/>
    <p:sldLayoutId id="2147483670" r:id="rId18"/>
    <p:sldLayoutId id="2147483671" r:id="rId19"/>
    <p:sldLayoutId id="2147483673" r:id="rId20"/>
    <p:sldLayoutId id="2147483674" r:id="rId21"/>
    <p:sldLayoutId id="2147483664" r:id="rId22"/>
    <p:sldLayoutId id="2147483672" r:id="rId23"/>
  </p:sldLayoutIdLst>
  <p:hf sldNum="0"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2.xml"/><Relationship Id="rId7" Type="http://schemas.openxmlformats.org/officeDocument/2006/relationships/image" Target="../media/image4.sv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7.png"/><Relationship Id="rId5" Type="http://schemas.openxmlformats.org/officeDocument/2006/relationships/image" Target="../media/image23.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7.png"/><Relationship Id="rId5" Type="http://schemas.openxmlformats.org/officeDocument/2006/relationships/image" Target="../media/image24.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7.png"/><Relationship Id="rId5" Type="http://schemas.openxmlformats.org/officeDocument/2006/relationships/image" Target="../media/image25.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slideLayout" Target="../slideLayouts/slideLayout22.xml"/><Relationship Id="rId7" Type="http://schemas.openxmlformats.org/officeDocument/2006/relationships/image" Target="../media/image10.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9.jpeg"/><Relationship Id="rId5" Type="http://schemas.openxmlformats.org/officeDocument/2006/relationships/image" Target="../media/image8.jpeg"/><Relationship Id="rId10" Type="http://schemas.openxmlformats.org/officeDocument/2006/relationships/image" Target="../media/image7.png"/><Relationship Id="rId4" Type="http://schemas.openxmlformats.org/officeDocument/2006/relationships/notesSlide" Target="../notesSlides/notesSlide2.xml"/><Relationship Id="rId9"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13.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4.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14.xml"/><Relationship Id="rId7" Type="http://schemas.openxmlformats.org/officeDocument/2006/relationships/image" Target="../media/image17.jpe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7.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2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2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5" Type="http://schemas.openxmlformats.org/officeDocument/2006/relationships/image" Target="../media/image2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ECCBAE3-CEA3-4EE0-83F6-41CFC54D2B4A}"/>
              </a:ext>
            </a:extLst>
          </p:cNvPr>
          <p:cNvSpPr>
            <a:spLocks noGrp="1"/>
          </p:cNvSpPr>
          <p:nvPr>
            <p:ph type="body" sz="quarter" idx="20"/>
          </p:nvPr>
        </p:nvSpPr>
        <p:spPr>
          <a:xfrm>
            <a:off x="0" y="5076825"/>
            <a:ext cx="1759132" cy="1060269"/>
          </a:xfrm>
        </p:spPr>
        <p:txBody>
          <a:bodyPr anchor="ctr"/>
          <a:lstStyle/>
          <a:p>
            <a:pPr algn="ctr"/>
            <a:r>
              <a:rPr lang="en-US">
                <a:solidFill>
                  <a:schemeClr val="accent6">
                    <a:lumMod val="90000"/>
                  </a:schemeClr>
                </a:solidFill>
              </a:rPr>
              <a:t>2022</a:t>
            </a:r>
            <a:endParaRPr lang="ru-RU">
              <a:solidFill>
                <a:schemeClr val="accent6">
                  <a:lumMod val="90000"/>
                </a:schemeClr>
              </a:solidFill>
            </a:endParaRPr>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a:xfrm>
            <a:off x="585960" y="3425363"/>
            <a:ext cx="3828694" cy="949829"/>
          </a:xfrm>
        </p:spPr>
        <p:txBody>
          <a:bodyPr/>
          <a:lstStyle/>
          <a:p>
            <a:r>
              <a:rPr lang="en-US"/>
              <a:t>Clean Utilities</a:t>
            </a:r>
            <a:r>
              <a:rPr lang="en-US" sz="2400" baseline="30000"/>
              <a:t>TM</a:t>
            </a:r>
            <a:r>
              <a:rPr lang="en-US"/>
              <a:t> in the Northern Territory</a:t>
            </a:r>
            <a:endParaRPr lang="ru-RU"/>
          </a:p>
        </p:txBody>
      </p:sp>
      <p:pic>
        <p:nvPicPr>
          <p:cNvPr id="12" name="Picture Placeholder 11" descr="Wind turbines in a field">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5" cstate="hqprint">
            <a:extLst>
              <a:ext uri="{28A0092B-C50C-407E-A947-70E740481C1C}">
                <a14:useLocalDpi xmlns:a14="http://schemas.microsoft.com/office/drawing/2010/main"/>
              </a:ext>
            </a:extLst>
          </a:blip>
          <a:srcRect/>
          <a:stretch/>
        </p:blipFill>
        <p:spPr>
          <a:xfrm>
            <a:off x="4614953" y="0"/>
            <a:ext cx="7585924" cy="5949573"/>
          </a:xfrm>
        </p:spPr>
      </p:pic>
      <p:pic>
        <p:nvPicPr>
          <p:cNvPr id="5" name="Graphic 4">
            <a:extLst>
              <a:ext uri="{FF2B5EF4-FFF2-40B4-BE49-F238E27FC236}">
                <a16:creationId xmlns:a16="http://schemas.microsoft.com/office/drawing/2014/main" id="{4C883348-D3A0-917B-FE3E-F041B069DC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20019457">
            <a:off x="6454197" y="691594"/>
            <a:ext cx="2857500" cy="952500"/>
          </a:xfrm>
          <a:prstGeom prst="rect">
            <a:avLst/>
          </a:prstGeom>
        </p:spPr>
      </p:pic>
      <p:pic>
        <p:nvPicPr>
          <p:cNvPr id="7" name="Picture 6">
            <a:extLst>
              <a:ext uri="{FF2B5EF4-FFF2-40B4-BE49-F238E27FC236}">
                <a16:creationId xmlns:a16="http://schemas.microsoft.com/office/drawing/2014/main" id="{BDB1222E-A314-B746-1FA2-9A67722AF8B1}"/>
              </a:ext>
            </a:extLst>
          </p:cNvPr>
          <p:cNvPicPr>
            <a:picLocks noChangeAspect="1"/>
          </p:cNvPicPr>
          <p:nvPr/>
        </p:nvPicPr>
        <p:blipFill>
          <a:blip r:embed="rId8" cstate="hqprint">
            <a:extLst>
              <a:ext uri="{28A0092B-C50C-407E-A947-70E740481C1C}">
                <a14:useLocalDpi xmlns:a14="http://schemas.microsoft.com/office/drawing/2010/main"/>
              </a:ext>
            </a:extLst>
          </a:blip>
          <a:stretch>
            <a:fillRect/>
          </a:stretch>
        </p:blipFill>
        <p:spPr>
          <a:xfrm>
            <a:off x="9372599" y="4986222"/>
            <a:ext cx="1060269" cy="1060269"/>
          </a:xfrm>
          <a:prstGeom prst="rect">
            <a:avLst/>
          </a:prstGeom>
        </p:spPr>
      </p:pic>
      <p:pic>
        <p:nvPicPr>
          <p:cNvPr id="9" name="Picture 8">
            <a:extLst>
              <a:ext uri="{FF2B5EF4-FFF2-40B4-BE49-F238E27FC236}">
                <a16:creationId xmlns:a16="http://schemas.microsoft.com/office/drawing/2014/main" id="{23DACE0E-77E6-4C4D-5739-C9617A0ECAA5}"/>
              </a:ext>
            </a:extLst>
          </p:cNvPr>
          <p:cNvPicPr>
            <a:picLocks noChangeAspect="1"/>
          </p:cNvPicPr>
          <p:nvPr/>
        </p:nvPicPr>
        <p:blipFill>
          <a:blip r:embed="rId9"/>
          <a:srcRect/>
          <a:stretch/>
        </p:blipFill>
        <p:spPr>
          <a:xfrm>
            <a:off x="722788" y="933377"/>
            <a:ext cx="2491986" cy="2491986"/>
          </a:xfrm>
          <a:prstGeom prst="rect">
            <a:avLst/>
          </a:prstGeom>
        </p:spPr>
      </p:pic>
      <p:pic>
        <p:nvPicPr>
          <p:cNvPr id="51" name="Audio 50">
            <a:hlinkClick r:id="" action="ppaction://media"/>
            <a:extLst>
              <a:ext uri="{FF2B5EF4-FFF2-40B4-BE49-F238E27FC236}">
                <a16:creationId xmlns:a16="http://schemas.microsoft.com/office/drawing/2014/main" id="{A22DA4CE-DA02-D27C-1AB8-F1E5D9222266}"/>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650012627"/>
      </p:ext>
    </p:extLst>
  </p:cSld>
  <p:clrMapOvr>
    <a:masterClrMapping/>
  </p:clrMapOvr>
  <mc:AlternateContent xmlns:mc="http://schemas.openxmlformats.org/markup-compatibility/2006" xmlns:p14="http://schemas.microsoft.com/office/powerpoint/2010/main">
    <mc:Choice Requires="p14">
      <p:transition spd="slow" p14:dur="2000" advTm="9433"/>
    </mc:Choice>
    <mc:Fallback xmlns="">
      <p:transition spd="slow" advTm="9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Solar panels on sunny day">
            <a:extLst>
              <a:ext uri="{FF2B5EF4-FFF2-40B4-BE49-F238E27FC236}">
                <a16:creationId xmlns:a16="http://schemas.microsoft.com/office/drawing/2014/main" id="{E046D5A2-9B06-C3BB-C212-531EC3F954C4}"/>
              </a:ext>
            </a:extLst>
          </p:cNvPr>
          <p:cNvPicPr>
            <a:picLocks noGrp="1" noChangeAspect="1"/>
          </p:cNvPicPr>
          <p:nvPr>
            <p:ph type="pic" sz="quarter" idx="15"/>
          </p:nvPr>
        </p:nvPicPr>
        <p:blipFill rotWithShape="1">
          <a:blip r:embed="rId5" cstate="hqprint">
            <a:extLst>
              <a:ext uri="{28A0092B-C50C-407E-A947-70E740481C1C}">
                <a14:useLocalDpi xmlns:a14="http://schemas.microsoft.com/office/drawing/2010/main"/>
              </a:ext>
            </a:extLst>
          </a:blip>
          <a:srcRect/>
          <a:stretch/>
        </p:blipFill>
        <p:spPr>
          <a:xfrm>
            <a:off x="1396781" y="0"/>
            <a:ext cx="3894833" cy="5656330"/>
          </a:xfrm>
        </p:spPr>
      </p:pic>
      <p:sp>
        <p:nvSpPr>
          <p:cNvPr id="6" name="Title 5">
            <a:extLst>
              <a:ext uri="{FF2B5EF4-FFF2-40B4-BE49-F238E27FC236}">
                <a16:creationId xmlns:a16="http://schemas.microsoft.com/office/drawing/2014/main" id="{1368AE35-13AD-109D-E684-41067D9EC76D}"/>
              </a:ext>
            </a:extLst>
          </p:cNvPr>
          <p:cNvSpPr>
            <a:spLocks noGrp="1"/>
          </p:cNvSpPr>
          <p:nvPr>
            <p:ph type="title"/>
          </p:nvPr>
        </p:nvSpPr>
        <p:spPr/>
        <p:txBody>
          <a:bodyPr/>
          <a:lstStyle/>
          <a:p>
            <a:r>
              <a:rPr lang="en-AU"/>
              <a:t>Power</a:t>
            </a:r>
          </a:p>
        </p:txBody>
      </p:sp>
      <p:sp>
        <p:nvSpPr>
          <p:cNvPr id="11" name="Text Placeholder 10">
            <a:extLst>
              <a:ext uri="{FF2B5EF4-FFF2-40B4-BE49-F238E27FC236}">
                <a16:creationId xmlns:a16="http://schemas.microsoft.com/office/drawing/2014/main" id="{2994F4CA-2C75-61C5-4FE8-AB6B940773E0}"/>
              </a:ext>
            </a:extLst>
          </p:cNvPr>
          <p:cNvSpPr>
            <a:spLocks noGrp="1"/>
          </p:cNvSpPr>
          <p:nvPr>
            <p:ph type="body" sz="quarter" idx="13"/>
          </p:nvPr>
        </p:nvSpPr>
        <p:spPr/>
        <p:txBody>
          <a:bodyPr>
            <a:normAutofit/>
          </a:bodyPr>
          <a:lstStyle/>
          <a:p>
            <a:r>
              <a:rPr lang="en-AU"/>
              <a:t>Cheap, clean power sources are critical to displacement of diesel in remote communities</a:t>
            </a:r>
          </a:p>
        </p:txBody>
      </p:sp>
      <p:sp>
        <p:nvSpPr>
          <p:cNvPr id="12" name="Text Placeholder 11">
            <a:extLst>
              <a:ext uri="{FF2B5EF4-FFF2-40B4-BE49-F238E27FC236}">
                <a16:creationId xmlns:a16="http://schemas.microsoft.com/office/drawing/2014/main" id="{D275AADD-3614-BDAA-8985-B67C6116B168}"/>
              </a:ext>
            </a:extLst>
          </p:cNvPr>
          <p:cNvSpPr>
            <a:spLocks noGrp="1"/>
          </p:cNvSpPr>
          <p:nvPr>
            <p:ph type="body" sz="quarter" idx="14"/>
          </p:nvPr>
        </p:nvSpPr>
        <p:spPr/>
        <p:txBody>
          <a:bodyPr/>
          <a:lstStyle/>
          <a:p>
            <a:pPr marL="0" indent="0">
              <a:buNone/>
            </a:pPr>
            <a:r>
              <a:rPr lang="en-AU"/>
              <a:t>Using a combination of renewable energy sources such as solar and wind we can displace consumption of diesel during daylight hours and periods of wind. These sources of energy can then be stored in battery systems to supply power at night etc.</a:t>
            </a:r>
          </a:p>
        </p:txBody>
      </p:sp>
      <p:sp>
        <p:nvSpPr>
          <p:cNvPr id="5" name="Footer Placeholder 4">
            <a:extLst>
              <a:ext uri="{FF2B5EF4-FFF2-40B4-BE49-F238E27FC236}">
                <a16:creationId xmlns:a16="http://schemas.microsoft.com/office/drawing/2014/main" id="{A6B36572-85B8-11CC-5BE7-C2042411C782}"/>
              </a:ext>
            </a:extLst>
          </p:cNvPr>
          <p:cNvSpPr>
            <a:spLocks noGrp="1"/>
          </p:cNvSpPr>
          <p:nvPr>
            <p:ph type="ftr" sz="quarter" idx="11"/>
          </p:nvPr>
        </p:nvSpPr>
        <p:spPr/>
        <p:txBody>
          <a:bodyPr/>
          <a:lstStyle/>
          <a:p>
            <a:r>
              <a:rPr lang="en-US"/>
              <a:t>Reduce. Replace. Remove.</a:t>
            </a:r>
            <a:endParaRPr lang="ru-RU"/>
          </a:p>
        </p:txBody>
      </p:sp>
      <p:pic>
        <p:nvPicPr>
          <p:cNvPr id="23" name="Audio 22">
            <a:hlinkClick r:id="" action="ppaction://media"/>
            <a:extLst>
              <a:ext uri="{FF2B5EF4-FFF2-40B4-BE49-F238E27FC236}">
                <a16:creationId xmlns:a16="http://schemas.microsoft.com/office/drawing/2014/main" id="{2C019917-1486-4C5E-FEF0-D5EEBBCD35C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182791954"/>
      </p:ext>
    </p:extLst>
  </p:cSld>
  <p:clrMapOvr>
    <a:masterClrMapping/>
  </p:clrMapOvr>
  <mc:AlternateContent xmlns:mc="http://schemas.openxmlformats.org/markup-compatibility/2006" xmlns:p14="http://schemas.microsoft.com/office/powerpoint/2010/main">
    <mc:Choice Requires="p14">
      <p:transition spd="slow" p14:dur="2000" advTm="24583"/>
    </mc:Choice>
    <mc:Fallback xmlns="">
      <p:transition spd="slow" advTm="245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white electrical box with wires">
            <a:extLst>
              <a:ext uri="{FF2B5EF4-FFF2-40B4-BE49-F238E27FC236}">
                <a16:creationId xmlns:a16="http://schemas.microsoft.com/office/drawing/2014/main" id="{6D2A2984-909C-46E6-BA11-B06EBD98F0D9}"/>
              </a:ext>
            </a:extLst>
          </p:cNvPr>
          <p:cNvPicPr>
            <a:picLocks noGrp="1" noChangeAspect="1"/>
          </p:cNvPicPr>
          <p:nvPr>
            <p:ph type="pic" sz="quarter" idx="18"/>
          </p:nvPr>
        </p:nvPicPr>
        <p:blipFill>
          <a:blip r:embed="rId5" cstate="hqprint">
            <a:extLst>
              <a:ext uri="{28A0092B-C50C-407E-A947-70E740481C1C}">
                <a14:useLocalDpi xmlns:a14="http://schemas.microsoft.com/office/drawing/2010/main"/>
              </a:ext>
            </a:extLst>
          </a:blip>
          <a:srcRect/>
          <a:stretch/>
        </p:blipFill>
        <p:spPr>
          <a:xfrm>
            <a:off x="5771770" y="1483675"/>
            <a:ext cx="6421408" cy="3438427"/>
          </a:xfrm>
        </p:spPr>
      </p:pic>
      <p:sp>
        <p:nvSpPr>
          <p:cNvPr id="2" name="Title 1">
            <a:extLst>
              <a:ext uri="{FF2B5EF4-FFF2-40B4-BE49-F238E27FC236}">
                <a16:creationId xmlns:a16="http://schemas.microsoft.com/office/drawing/2014/main" id="{64F79B87-4AA7-436A-A28E-213168C1C67B}"/>
              </a:ext>
            </a:extLst>
          </p:cNvPr>
          <p:cNvSpPr>
            <a:spLocks noGrp="1"/>
          </p:cNvSpPr>
          <p:nvPr>
            <p:ph type="title"/>
          </p:nvPr>
        </p:nvSpPr>
        <p:spPr>
          <a:xfrm>
            <a:off x="811115" y="1027611"/>
            <a:ext cx="4508033" cy="896983"/>
          </a:xfrm>
        </p:spPr>
        <p:txBody>
          <a:bodyPr/>
          <a:lstStyle/>
          <a:p>
            <a:r>
              <a:rPr lang="en-US"/>
              <a:t>Data Sources</a:t>
            </a:r>
            <a:endParaRPr lang="ru-RU"/>
          </a:p>
        </p:txBody>
      </p:sp>
      <p:sp>
        <p:nvSpPr>
          <p:cNvPr id="5" name="Text Placeholder 4">
            <a:extLst>
              <a:ext uri="{FF2B5EF4-FFF2-40B4-BE49-F238E27FC236}">
                <a16:creationId xmlns:a16="http://schemas.microsoft.com/office/drawing/2014/main" id="{5DD2790B-AC76-457A-BCB5-3E68F230ED5B}"/>
              </a:ext>
            </a:extLst>
          </p:cNvPr>
          <p:cNvSpPr>
            <a:spLocks noGrp="1"/>
          </p:cNvSpPr>
          <p:nvPr>
            <p:ph type="body" sz="quarter" idx="15"/>
          </p:nvPr>
        </p:nvSpPr>
        <p:spPr>
          <a:xfrm>
            <a:off x="811115" y="3076576"/>
            <a:ext cx="4548187" cy="2520832"/>
          </a:xfrm>
        </p:spPr>
        <p:txBody>
          <a:bodyPr/>
          <a:lstStyle/>
          <a:p>
            <a:r>
              <a:rPr lang="en-US" b="1"/>
              <a:t>Bureau of Meteorology</a:t>
            </a:r>
          </a:p>
          <a:p>
            <a:pPr lvl="1"/>
            <a:r>
              <a:rPr lang="en-US" sz="1200">
                <a:solidFill>
                  <a:schemeClr val="tx1">
                    <a:lumMod val="65000"/>
                    <a:lumOff val="35000"/>
                  </a:schemeClr>
                </a:solidFill>
              </a:rPr>
              <a:t>Historical Weather Data </a:t>
            </a:r>
          </a:p>
          <a:p>
            <a:pPr lvl="1"/>
            <a:r>
              <a:rPr lang="en-US" sz="1200">
                <a:solidFill>
                  <a:schemeClr val="tx1">
                    <a:lumMod val="65000"/>
                    <a:lumOff val="35000"/>
                  </a:schemeClr>
                </a:solidFill>
              </a:rPr>
              <a:t>Current and future forecast data</a:t>
            </a:r>
          </a:p>
          <a:p>
            <a:r>
              <a:rPr lang="en-US" b="1"/>
              <a:t>Australian Bureau of Statistics</a:t>
            </a:r>
          </a:p>
          <a:p>
            <a:pPr lvl="1"/>
            <a:r>
              <a:rPr lang="en-US" sz="1200"/>
              <a:t>Population information past, present and future</a:t>
            </a:r>
          </a:p>
          <a:p>
            <a:r>
              <a:rPr lang="en-US" b="1"/>
              <a:t>Northern Territory Government</a:t>
            </a:r>
          </a:p>
          <a:p>
            <a:pPr lvl="1"/>
            <a:r>
              <a:rPr lang="en-US" sz="1200"/>
              <a:t>Population and water data for NT remote communities</a:t>
            </a:r>
          </a:p>
          <a:p>
            <a:r>
              <a:rPr lang="en-US" b="1"/>
              <a:t>Clean Energy Regulator</a:t>
            </a:r>
          </a:p>
          <a:p>
            <a:pPr lvl="1"/>
            <a:r>
              <a:rPr lang="en-US" sz="1200"/>
              <a:t>Postcode data for small-scale renewable energy installations</a:t>
            </a:r>
          </a:p>
        </p:txBody>
      </p:sp>
      <p:sp>
        <p:nvSpPr>
          <p:cNvPr id="24" name="Text Placeholder 23">
            <a:extLst>
              <a:ext uri="{FF2B5EF4-FFF2-40B4-BE49-F238E27FC236}">
                <a16:creationId xmlns:a16="http://schemas.microsoft.com/office/drawing/2014/main" id="{DA95CB00-346A-4BCB-AB0E-28FBDAD2E1ED}"/>
              </a:ext>
            </a:extLst>
          </p:cNvPr>
          <p:cNvSpPr>
            <a:spLocks noGrp="1"/>
          </p:cNvSpPr>
          <p:nvPr>
            <p:ph type="body" sz="quarter" idx="16"/>
          </p:nvPr>
        </p:nvSpPr>
        <p:spPr>
          <a:xfrm>
            <a:off x="811115" y="2374900"/>
            <a:ext cx="4565650" cy="701675"/>
          </a:xfrm>
        </p:spPr>
        <p:txBody>
          <a:bodyPr/>
          <a:lstStyle/>
          <a:p>
            <a:r>
              <a:rPr lang="en-US"/>
              <a:t>To make data driven decisions the following data source have been used.</a:t>
            </a:r>
          </a:p>
        </p:txBody>
      </p:sp>
      <p:sp>
        <p:nvSpPr>
          <p:cNvPr id="9" name="Footer Placeholder 5">
            <a:extLst>
              <a:ext uri="{FF2B5EF4-FFF2-40B4-BE49-F238E27FC236}">
                <a16:creationId xmlns:a16="http://schemas.microsoft.com/office/drawing/2014/main" id="{E6C245F1-ECA8-C1C2-9C46-8177D9BC97DB}"/>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pic>
        <p:nvPicPr>
          <p:cNvPr id="11" name="Audio 10">
            <a:hlinkClick r:id="" action="ppaction://media"/>
            <a:extLst>
              <a:ext uri="{FF2B5EF4-FFF2-40B4-BE49-F238E27FC236}">
                <a16:creationId xmlns:a16="http://schemas.microsoft.com/office/drawing/2014/main" id="{419529D0-A8EE-C964-2C74-113E5D05ED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023535584"/>
      </p:ext>
    </p:extLst>
  </p:cSld>
  <p:clrMapOvr>
    <a:masterClrMapping/>
  </p:clrMapOvr>
  <mc:AlternateContent xmlns:mc="http://schemas.openxmlformats.org/markup-compatibility/2006" xmlns:p14="http://schemas.microsoft.com/office/powerpoint/2010/main">
    <mc:Choice Requires="p14">
      <p:transition spd="slow" p14:dur="2000" advTm="7486"/>
    </mc:Choice>
    <mc:Fallback xmlns="">
      <p:transition spd="slow" advTm="7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Placeholder 21">
            <a:extLst>
              <a:ext uri="{FF2B5EF4-FFF2-40B4-BE49-F238E27FC236}">
                <a16:creationId xmlns:a16="http://schemas.microsoft.com/office/drawing/2014/main" id="{0E517726-3363-CB14-926E-46FC7C9B945B}"/>
              </a:ext>
            </a:extLst>
          </p:cNvPr>
          <p:cNvPicPr>
            <a:picLocks noGrp="1" noChangeAspect="1"/>
          </p:cNvPicPr>
          <p:nvPr>
            <p:ph type="pic" sz="quarter" idx="18"/>
          </p:nvPr>
        </p:nvPicPr>
        <p:blipFill rotWithShape="1">
          <a:blip r:embed="rId5" cstate="hqprint">
            <a:extLst>
              <a:ext uri="{28A0092B-C50C-407E-A947-70E740481C1C}">
                <a14:useLocalDpi xmlns:a14="http://schemas.microsoft.com/office/drawing/2010/main"/>
              </a:ext>
            </a:extLst>
          </a:blip>
          <a:srcRect l="-8758"/>
          <a:stretch/>
        </p:blipFill>
        <p:spPr>
          <a:xfrm>
            <a:off x="5771770" y="1483675"/>
            <a:ext cx="6421408" cy="3438427"/>
          </a:xfrm>
        </p:spPr>
      </p:pic>
      <p:sp>
        <p:nvSpPr>
          <p:cNvPr id="11" name="Title 10">
            <a:extLst>
              <a:ext uri="{FF2B5EF4-FFF2-40B4-BE49-F238E27FC236}">
                <a16:creationId xmlns:a16="http://schemas.microsoft.com/office/drawing/2014/main" id="{813A1123-FE15-BC24-F276-45C27BCDA67F}"/>
              </a:ext>
            </a:extLst>
          </p:cNvPr>
          <p:cNvSpPr>
            <a:spLocks noGrp="1"/>
          </p:cNvSpPr>
          <p:nvPr>
            <p:ph type="title"/>
          </p:nvPr>
        </p:nvSpPr>
        <p:spPr/>
        <p:txBody>
          <a:bodyPr/>
          <a:lstStyle/>
          <a:p>
            <a:r>
              <a:rPr lang="en-AU"/>
              <a:t>Conclusion</a:t>
            </a:r>
          </a:p>
        </p:txBody>
      </p:sp>
      <p:sp>
        <p:nvSpPr>
          <p:cNvPr id="15" name="Text Placeholder 14">
            <a:extLst>
              <a:ext uri="{FF2B5EF4-FFF2-40B4-BE49-F238E27FC236}">
                <a16:creationId xmlns:a16="http://schemas.microsoft.com/office/drawing/2014/main" id="{A6E33889-7862-EBD6-9236-5FE72C83AFE0}"/>
              </a:ext>
            </a:extLst>
          </p:cNvPr>
          <p:cNvSpPr>
            <a:spLocks noGrp="1"/>
          </p:cNvSpPr>
          <p:nvPr>
            <p:ph type="body" sz="quarter" idx="15"/>
          </p:nvPr>
        </p:nvSpPr>
        <p:spPr>
          <a:xfrm>
            <a:off x="830067" y="3076576"/>
            <a:ext cx="4548187" cy="2520832"/>
          </a:xfrm>
        </p:spPr>
        <p:txBody>
          <a:bodyPr/>
          <a:lstStyle/>
          <a:p>
            <a:r>
              <a:rPr lang="en-AU"/>
              <a:t>Reduce Diesel Consumption</a:t>
            </a:r>
          </a:p>
          <a:p>
            <a:r>
              <a:rPr lang="en-AU"/>
              <a:t>Replace power supply and generation with renewable sources</a:t>
            </a:r>
          </a:p>
          <a:p>
            <a:r>
              <a:rPr lang="en-AU"/>
              <a:t>Remove reliance on Diesel</a:t>
            </a:r>
          </a:p>
        </p:txBody>
      </p:sp>
      <p:sp>
        <p:nvSpPr>
          <p:cNvPr id="16" name="Text Placeholder 15">
            <a:extLst>
              <a:ext uri="{FF2B5EF4-FFF2-40B4-BE49-F238E27FC236}">
                <a16:creationId xmlns:a16="http://schemas.microsoft.com/office/drawing/2014/main" id="{870293FF-4671-611A-729A-636963F00E0A}"/>
              </a:ext>
            </a:extLst>
          </p:cNvPr>
          <p:cNvSpPr>
            <a:spLocks noGrp="1"/>
          </p:cNvSpPr>
          <p:nvPr>
            <p:ph type="body" sz="quarter" idx="16"/>
          </p:nvPr>
        </p:nvSpPr>
        <p:spPr/>
        <p:txBody>
          <a:bodyPr/>
          <a:lstStyle/>
          <a:p>
            <a:r>
              <a:rPr lang="en-AU" err="1"/>
              <a:t>NTech</a:t>
            </a:r>
            <a:r>
              <a:rPr lang="en-AU"/>
              <a:t> can provide Clean Utilities for the Northern Territory</a:t>
            </a:r>
          </a:p>
        </p:txBody>
      </p:sp>
      <p:sp>
        <p:nvSpPr>
          <p:cNvPr id="5" name="Footer Placeholder 4">
            <a:extLst>
              <a:ext uri="{FF2B5EF4-FFF2-40B4-BE49-F238E27FC236}">
                <a16:creationId xmlns:a16="http://schemas.microsoft.com/office/drawing/2014/main" id="{84E394F9-14F4-9E6F-EFA8-10FB7F1C6D6C}"/>
              </a:ext>
            </a:extLst>
          </p:cNvPr>
          <p:cNvSpPr>
            <a:spLocks noGrp="1"/>
          </p:cNvSpPr>
          <p:nvPr>
            <p:ph type="ftr" sz="quarter" idx="11"/>
          </p:nvPr>
        </p:nvSpPr>
        <p:spPr/>
        <p:txBody>
          <a:bodyPr/>
          <a:lstStyle/>
          <a:p>
            <a:r>
              <a:rPr lang="en-US"/>
              <a:t>Reduce. Replace. Remove.</a:t>
            </a:r>
            <a:endParaRPr lang="ru-RU"/>
          </a:p>
        </p:txBody>
      </p:sp>
      <p:pic>
        <p:nvPicPr>
          <p:cNvPr id="13" name="Audio 12">
            <a:hlinkClick r:id="" action="ppaction://media"/>
            <a:extLst>
              <a:ext uri="{FF2B5EF4-FFF2-40B4-BE49-F238E27FC236}">
                <a16:creationId xmlns:a16="http://schemas.microsoft.com/office/drawing/2014/main" id="{A6FFC651-FCF0-DE0E-E9F4-8F4FF06FCB6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870072503"/>
      </p:ext>
    </p:extLst>
  </p:cSld>
  <p:clrMapOvr>
    <a:masterClrMapping/>
  </p:clrMapOvr>
  <mc:AlternateContent xmlns:mc="http://schemas.openxmlformats.org/markup-compatibility/2006" xmlns:p14="http://schemas.microsoft.com/office/powerpoint/2010/main">
    <mc:Choice Requires="p14">
      <p:transition spd="slow" p14:dur="2000" advTm="7183"/>
    </mc:Choice>
    <mc:Fallback xmlns="">
      <p:transition spd="slow" advTm="7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C619FE-4BE4-92C9-7343-90CF27AE6B60}"/>
              </a:ext>
            </a:extLst>
          </p:cNvPr>
          <p:cNvSpPr>
            <a:spLocks noGrp="1"/>
          </p:cNvSpPr>
          <p:nvPr>
            <p:ph type="title"/>
          </p:nvPr>
        </p:nvSpPr>
        <p:spPr/>
        <p:txBody>
          <a:bodyPr/>
          <a:lstStyle/>
          <a:p>
            <a:r>
              <a:rPr lang="en-AU"/>
              <a:t>The Team – ‘Sugarcity.io’</a:t>
            </a:r>
          </a:p>
        </p:txBody>
      </p:sp>
      <p:grpSp>
        <p:nvGrpSpPr>
          <p:cNvPr id="48" name="Group 47">
            <a:extLst>
              <a:ext uri="{FF2B5EF4-FFF2-40B4-BE49-F238E27FC236}">
                <a16:creationId xmlns:a16="http://schemas.microsoft.com/office/drawing/2014/main" id="{000CD60E-E610-1739-8BE6-ECB40025FBBB}"/>
              </a:ext>
            </a:extLst>
          </p:cNvPr>
          <p:cNvGrpSpPr/>
          <p:nvPr/>
        </p:nvGrpSpPr>
        <p:grpSpPr>
          <a:xfrm>
            <a:off x="970510" y="1948832"/>
            <a:ext cx="1853893" cy="3803019"/>
            <a:chOff x="970510" y="1948832"/>
            <a:chExt cx="1853893" cy="3803019"/>
          </a:xfrm>
        </p:grpSpPr>
        <p:pic>
          <p:nvPicPr>
            <p:cNvPr id="8" name="Picture 7">
              <a:extLst>
                <a:ext uri="{FF2B5EF4-FFF2-40B4-BE49-F238E27FC236}">
                  <a16:creationId xmlns:a16="http://schemas.microsoft.com/office/drawing/2014/main" id="{767954C5-F5F8-3BD6-79D5-B9660250CF9C}"/>
                </a:ext>
              </a:extLst>
            </p:cNvPr>
            <p:cNvPicPr>
              <a:picLocks noChangeAspect="1"/>
            </p:cNvPicPr>
            <p:nvPr/>
          </p:nvPicPr>
          <p:blipFill>
            <a:blip r:embed="rId5" cstate="hqprint">
              <a:extLst>
                <a:ext uri="{28A0092B-C50C-407E-A947-70E740481C1C}">
                  <a14:useLocalDpi xmlns:a14="http://schemas.microsoft.com/office/drawing/2010/main"/>
                </a:ext>
              </a:extLst>
            </a:blip>
            <a:srcRect/>
            <a:stretch/>
          </p:blipFill>
          <p:spPr>
            <a:xfrm>
              <a:off x="970510" y="1948832"/>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17" name="TextBox 16">
              <a:extLst>
                <a:ext uri="{FF2B5EF4-FFF2-40B4-BE49-F238E27FC236}">
                  <a16:creationId xmlns:a16="http://schemas.microsoft.com/office/drawing/2014/main" id="{4A68273D-559A-D4B2-BEFC-479A17D2518C}"/>
                </a:ext>
              </a:extLst>
            </p:cNvPr>
            <p:cNvSpPr txBox="1"/>
            <p:nvPr/>
          </p:nvSpPr>
          <p:spPr>
            <a:xfrm>
              <a:off x="970510" y="3156558"/>
              <a:ext cx="1610302" cy="369332"/>
            </a:xfrm>
            <a:prstGeom prst="rect">
              <a:avLst/>
            </a:prstGeom>
            <a:noFill/>
          </p:spPr>
          <p:txBody>
            <a:bodyPr wrap="square" rtlCol="0">
              <a:spAutoFit/>
            </a:bodyPr>
            <a:lstStyle/>
            <a:p>
              <a:pPr algn="ctr"/>
              <a:r>
                <a:rPr lang="en-AU"/>
                <a:t>Aiden Payne</a:t>
              </a:r>
            </a:p>
          </p:txBody>
        </p:sp>
        <p:sp>
          <p:nvSpPr>
            <p:cNvPr id="31" name="TextBox 30">
              <a:extLst>
                <a:ext uri="{FF2B5EF4-FFF2-40B4-BE49-F238E27FC236}">
                  <a16:creationId xmlns:a16="http://schemas.microsoft.com/office/drawing/2014/main" id="{0F6BC7C7-7D91-1CDC-EF02-6ABFFD9DCE05}"/>
                </a:ext>
              </a:extLst>
            </p:cNvPr>
            <p:cNvSpPr txBox="1"/>
            <p:nvPr/>
          </p:nvSpPr>
          <p:spPr>
            <a:xfrm>
              <a:off x="970511" y="3506746"/>
              <a:ext cx="1853892" cy="2245105"/>
            </a:xfrm>
            <a:prstGeom prst="rect">
              <a:avLst/>
            </a:prstGeom>
            <a:noFill/>
          </p:spPr>
          <p:txBody>
            <a:bodyPr wrap="square" rtlCol="0">
              <a:noAutofit/>
            </a:bodyPr>
            <a:lstStyle/>
            <a:p>
              <a:r>
                <a:rPr lang="en-AU" sz="1200" cap="small"/>
                <a:t>Full Stack Developer</a:t>
              </a:r>
            </a:p>
            <a:p>
              <a:endParaRPr lang="en-AU" sz="1200" cap="small"/>
            </a:p>
            <a:p>
              <a:r>
                <a:rPr lang="en-AU" sz="1200"/>
                <a:t>What I Do:</a:t>
              </a:r>
            </a:p>
            <a:p>
              <a:pPr marL="285750" indent="-285750">
                <a:buFont typeface="Arial" panose="020B0604020202020204" pitchFamily="34" charset="0"/>
                <a:buChar char="•"/>
              </a:pPr>
              <a:r>
                <a:rPr lang="en-AU" sz="1200"/>
                <a:t>Application Development</a:t>
              </a:r>
            </a:p>
            <a:p>
              <a:pPr marL="285750" indent="-285750">
                <a:buFont typeface="Arial" panose="020B0604020202020204" pitchFamily="34" charset="0"/>
                <a:buChar char="•"/>
              </a:pPr>
              <a:r>
                <a:rPr lang="en-AU" sz="1200"/>
                <a:t>Full stack development</a:t>
              </a:r>
            </a:p>
            <a:p>
              <a:pPr marL="285750" indent="-285750">
                <a:buFont typeface="Arial" panose="020B0604020202020204" pitchFamily="34" charset="0"/>
                <a:buChar char="•"/>
              </a:pPr>
              <a:r>
                <a:rPr lang="en-AU" sz="1200"/>
                <a:t>Solution Architect</a:t>
              </a:r>
            </a:p>
            <a:p>
              <a:pPr marL="285750" indent="-285750">
                <a:buFont typeface="Arial" panose="020B0604020202020204" pitchFamily="34" charset="0"/>
                <a:buChar char="•"/>
              </a:pPr>
              <a:endParaRPr lang="en-AU" sz="1200"/>
            </a:p>
          </p:txBody>
        </p:sp>
      </p:grpSp>
      <p:grpSp>
        <p:nvGrpSpPr>
          <p:cNvPr id="45" name="Group 44">
            <a:extLst>
              <a:ext uri="{FF2B5EF4-FFF2-40B4-BE49-F238E27FC236}">
                <a16:creationId xmlns:a16="http://schemas.microsoft.com/office/drawing/2014/main" id="{726437E4-52E3-B3D1-B12A-CC5ED0537ADE}"/>
              </a:ext>
            </a:extLst>
          </p:cNvPr>
          <p:cNvGrpSpPr/>
          <p:nvPr/>
        </p:nvGrpSpPr>
        <p:grpSpPr>
          <a:xfrm>
            <a:off x="7397606" y="1948832"/>
            <a:ext cx="1940148" cy="3813619"/>
            <a:chOff x="7523689" y="1948832"/>
            <a:chExt cx="1940148" cy="3813619"/>
          </a:xfrm>
        </p:grpSpPr>
        <p:pic>
          <p:nvPicPr>
            <p:cNvPr id="12" name="Picture 11">
              <a:extLst>
                <a:ext uri="{FF2B5EF4-FFF2-40B4-BE49-F238E27FC236}">
                  <a16:creationId xmlns:a16="http://schemas.microsoft.com/office/drawing/2014/main" id="{BFB8F673-55D6-311F-0C22-1E2FC7DB249B}"/>
                </a:ext>
              </a:extLst>
            </p:cNvPr>
            <p:cNvPicPr>
              <a:picLocks noChangeAspect="1"/>
            </p:cNvPicPr>
            <p:nvPr/>
          </p:nvPicPr>
          <p:blipFill>
            <a:blip r:embed="rId6" cstate="hqprint">
              <a:extLst>
                <a:ext uri="{28A0092B-C50C-407E-A947-70E740481C1C}">
                  <a14:useLocalDpi xmlns:a14="http://schemas.microsoft.com/office/drawing/2010/main"/>
                </a:ext>
              </a:extLst>
            </a:blip>
            <a:srcRect/>
            <a:stretch/>
          </p:blipFill>
          <p:spPr>
            <a:xfrm>
              <a:off x="7605259" y="1948832"/>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25" name="TextBox 24">
              <a:extLst>
                <a:ext uri="{FF2B5EF4-FFF2-40B4-BE49-F238E27FC236}">
                  <a16:creationId xmlns:a16="http://schemas.microsoft.com/office/drawing/2014/main" id="{0DD788F7-6040-D7A9-80C4-82F72EA25CF6}"/>
                </a:ext>
              </a:extLst>
            </p:cNvPr>
            <p:cNvSpPr txBox="1"/>
            <p:nvPr/>
          </p:nvSpPr>
          <p:spPr>
            <a:xfrm>
              <a:off x="7605259" y="3166086"/>
              <a:ext cx="1610302" cy="369332"/>
            </a:xfrm>
            <a:prstGeom prst="rect">
              <a:avLst/>
            </a:prstGeom>
            <a:noFill/>
          </p:spPr>
          <p:txBody>
            <a:bodyPr wrap="square" rtlCol="0">
              <a:spAutoFit/>
            </a:bodyPr>
            <a:lstStyle/>
            <a:p>
              <a:pPr algn="ctr"/>
              <a:r>
                <a:rPr lang="en-AU"/>
                <a:t>Nathan Payne</a:t>
              </a:r>
            </a:p>
          </p:txBody>
        </p:sp>
        <p:sp>
          <p:nvSpPr>
            <p:cNvPr id="33" name="TextBox 32">
              <a:extLst>
                <a:ext uri="{FF2B5EF4-FFF2-40B4-BE49-F238E27FC236}">
                  <a16:creationId xmlns:a16="http://schemas.microsoft.com/office/drawing/2014/main" id="{B55491C6-8F93-11E8-1D0F-9CC4BA98D9F7}"/>
                </a:ext>
              </a:extLst>
            </p:cNvPr>
            <p:cNvSpPr txBox="1"/>
            <p:nvPr/>
          </p:nvSpPr>
          <p:spPr>
            <a:xfrm>
              <a:off x="7523689" y="3506746"/>
              <a:ext cx="1940148" cy="2255705"/>
            </a:xfrm>
            <a:prstGeom prst="rect">
              <a:avLst/>
            </a:prstGeom>
            <a:noFill/>
          </p:spPr>
          <p:txBody>
            <a:bodyPr wrap="square" rtlCol="0">
              <a:noAutofit/>
            </a:bodyPr>
            <a:lstStyle/>
            <a:p>
              <a:r>
                <a:rPr lang="en-AU" sz="1200" cap="small"/>
                <a:t>ICT Operations Manager</a:t>
              </a:r>
            </a:p>
            <a:p>
              <a:endParaRPr lang="en-AU" sz="1200" cap="small"/>
            </a:p>
            <a:p>
              <a:r>
                <a:rPr lang="en-AU" sz="1200"/>
                <a:t>What I Do:</a:t>
              </a:r>
            </a:p>
            <a:p>
              <a:pPr marL="285750" indent="-285750">
                <a:buFont typeface="Arial" panose="020B0604020202020204" pitchFamily="34" charset="0"/>
                <a:buChar char="•"/>
              </a:pPr>
              <a:r>
                <a:rPr lang="en-AU" sz="1200"/>
                <a:t>Cloud Specialist</a:t>
              </a:r>
            </a:p>
            <a:p>
              <a:pPr marL="285750" indent="-285750">
                <a:buFont typeface="Arial" panose="020B0604020202020204" pitchFamily="34" charset="0"/>
                <a:buChar char="•"/>
              </a:pPr>
              <a:r>
                <a:rPr lang="en-AU" sz="1200"/>
                <a:t>Network Security Expert</a:t>
              </a:r>
            </a:p>
            <a:p>
              <a:pPr marL="285750" indent="-285750">
                <a:buFont typeface="Arial" panose="020B0604020202020204" pitchFamily="34" charset="0"/>
                <a:buChar char="•"/>
              </a:pPr>
              <a:r>
                <a:rPr lang="en-AU" sz="1200"/>
                <a:t>Project </a:t>
              </a:r>
              <a:r>
                <a:rPr lang="en-AU" sz="1200" err="1"/>
                <a:t>Managent</a:t>
              </a:r>
              <a:endParaRPr lang="en-AU" sz="1200"/>
            </a:p>
            <a:p>
              <a:pPr marL="285750" indent="-285750">
                <a:buFont typeface="Arial" panose="020B0604020202020204" pitchFamily="34" charset="0"/>
                <a:buChar char="•"/>
              </a:pPr>
              <a:r>
                <a:rPr lang="en-AU" sz="1200"/>
                <a:t>IT Risk Management</a:t>
              </a:r>
            </a:p>
            <a:p>
              <a:pPr marL="285750" indent="-285750">
                <a:buFont typeface="Arial" panose="020B0604020202020204" pitchFamily="34" charset="0"/>
                <a:buChar char="•"/>
              </a:pPr>
              <a:endParaRPr lang="en-AU" sz="1200"/>
            </a:p>
          </p:txBody>
        </p:sp>
      </p:grpSp>
      <p:grpSp>
        <p:nvGrpSpPr>
          <p:cNvPr id="46" name="Group 45">
            <a:extLst>
              <a:ext uri="{FF2B5EF4-FFF2-40B4-BE49-F238E27FC236}">
                <a16:creationId xmlns:a16="http://schemas.microsoft.com/office/drawing/2014/main" id="{F7E31EB4-2123-6288-AE17-AAB21C209CFD}"/>
              </a:ext>
            </a:extLst>
          </p:cNvPr>
          <p:cNvGrpSpPr/>
          <p:nvPr/>
        </p:nvGrpSpPr>
        <p:grpSpPr>
          <a:xfrm>
            <a:off x="5257000" y="1948832"/>
            <a:ext cx="1897015" cy="3818407"/>
            <a:chOff x="5199496" y="1948833"/>
            <a:chExt cx="1897015" cy="3818407"/>
          </a:xfrm>
        </p:grpSpPr>
        <p:pic>
          <p:nvPicPr>
            <p:cNvPr id="14" name="Picture 13">
              <a:extLst>
                <a:ext uri="{FF2B5EF4-FFF2-40B4-BE49-F238E27FC236}">
                  <a16:creationId xmlns:a16="http://schemas.microsoft.com/office/drawing/2014/main" id="{EADD95F8-F430-BAC5-93C0-F48FE9B42686}"/>
                </a:ext>
              </a:extLst>
            </p:cNvPr>
            <p:cNvPicPr>
              <a:picLocks noChangeAspect="1"/>
            </p:cNvPicPr>
            <p:nvPr/>
          </p:nvPicPr>
          <p:blipFill>
            <a:blip r:embed="rId7" cstate="hqprint">
              <a:extLst>
                <a:ext uri="{28A0092B-C50C-407E-A947-70E740481C1C}">
                  <a14:useLocalDpi xmlns:a14="http://schemas.microsoft.com/office/drawing/2010/main"/>
                </a:ext>
              </a:extLst>
            </a:blip>
            <a:srcRect/>
            <a:stretch/>
          </p:blipFill>
          <p:spPr>
            <a:xfrm>
              <a:off x="5199496" y="1948833"/>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27" name="TextBox 26">
              <a:extLst>
                <a:ext uri="{FF2B5EF4-FFF2-40B4-BE49-F238E27FC236}">
                  <a16:creationId xmlns:a16="http://schemas.microsoft.com/office/drawing/2014/main" id="{97EEF113-B85C-3FE2-2C43-4DB0C617C4EC}"/>
                </a:ext>
              </a:extLst>
            </p:cNvPr>
            <p:cNvSpPr txBox="1"/>
            <p:nvPr/>
          </p:nvSpPr>
          <p:spPr>
            <a:xfrm>
              <a:off x="5199496" y="3166086"/>
              <a:ext cx="1610302" cy="369332"/>
            </a:xfrm>
            <a:prstGeom prst="rect">
              <a:avLst/>
            </a:prstGeom>
            <a:noFill/>
          </p:spPr>
          <p:txBody>
            <a:bodyPr wrap="square" rtlCol="0">
              <a:spAutoFit/>
            </a:bodyPr>
            <a:lstStyle/>
            <a:p>
              <a:pPr algn="ctr"/>
              <a:r>
                <a:rPr lang="en-AU"/>
                <a:t>Dennis Murphy</a:t>
              </a:r>
            </a:p>
          </p:txBody>
        </p:sp>
        <p:sp>
          <p:nvSpPr>
            <p:cNvPr id="35" name="TextBox 34">
              <a:extLst>
                <a:ext uri="{FF2B5EF4-FFF2-40B4-BE49-F238E27FC236}">
                  <a16:creationId xmlns:a16="http://schemas.microsoft.com/office/drawing/2014/main" id="{31F9FE42-8752-BB84-9193-2AF094C8C7C0}"/>
                </a:ext>
              </a:extLst>
            </p:cNvPr>
            <p:cNvSpPr txBox="1"/>
            <p:nvPr/>
          </p:nvSpPr>
          <p:spPr>
            <a:xfrm>
              <a:off x="5199496" y="3525827"/>
              <a:ext cx="1897015" cy="2241413"/>
            </a:xfrm>
            <a:prstGeom prst="rect">
              <a:avLst/>
            </a:prstGeom>
            <a:noFill/>
          </p:spPr>
          <p:txBody>
            <a:bodyPr wrap="square" rtlCol="0">
              <a:noAutofit/>
            </a:bodyPr>
            <a:lstStyle/>
            <a:p>
              <a:r>
                <a:rPr lang="en-AU" sz="1200" cap="small"/>
                <a:t>Electrical and Control Systems Engineer</a:t>
              </a:r>
            </a:p>
            <a:p>
              <a:endParaRPr lang="en-AU" sz="1200" cap="small"/>
            </a:p>
            <a:p>
              <a:r>
                <a:rPr lang="en-AU" sz="1200"/>
                <a:t>What I Do:</a:t>
              </a:r>
            </a:p>
            <a:p>
              <a:pPr marL="285750" indent="-285750">
                <a:buFont typeface="Arial" panose="020B0604020202020204" pitchFamily="34" charset="0"/>
                <a:buChar char="•"/>
              </a:pPr>
              <a:r>
                <a:rPr lang="en-AU" sz="1200"/>
                <a:t>Electrical Engineering</a:t>
              </a:r>
            </a:p>
            <a:p>
              <a:pPr marL="285750" indent="-285750">
                <a:buFont typeface="Arial" panose="020B0604020202020204" pitchFamily="34" charset="0"/>
                <a:buChar char="•"/>
              </a:pPr>
              <a:r>
                <a:rPr lang="en-AU" sz="1200"/>
                <a:t>SCADA Development</a:t>
              </a:r>
            </a:p>
            <a:p>
              <a:pPr marL="285750" indent="-285750">
                <a:buFont typeface="Arial" panose="020B0604020202020204" pitchFamily="34" charset="0"/>
                <a:buChar char="•"/>
              </a:pPr>
              <a:r>
                <a:rPr lang="en-AU" sz="1200"/>
                <a:t>Industrial control system programming</a:t>
              </a:r>
            </a:p>
            <a:p>
              <a:pPr marL="285750" indent="-285750">
                <a:buFont typeface="Arial" panose="020B0604020202020204" pitchFamily="34" charset="0"/>
                <a:buChar char="•"/>
              </a:pPr>
              <a:endParaRPr lang="en-AU" sz="1200"/>
            </a:p>
          </p:txBody>
        </p:sp>
      </p:grpSp>
      <p:grpSp>
        <p:nvGrpSpPr>
          <p:cNvPr id="47" name="Group 46">
            <a:extLst>
              <a:ext uri="{FF2B5EF4-FFF2-40B4-BE49-F238E27FC236}">
                <a16:creationId xmlns:a16="http://schemas.microsoft.com/office/drawing/2014/main" id="{43A8F5C1-37CC-4EA0-EAD9-8DE3D81E7ADC}"/>
              </a:ext>
            </a:extLst>
          </p:cNvPr>
          <p:cNvGrpSpPr/>
          <p:nvPr/>
        </p:nvGrpSpPr>
        <p:grpSpPr>
          <a:xfrm>
            <a:off x="2900749" y="1948833"/>
            <a:ext cx="1940148" cy="3832698"/>
            <a:chOff x="2871997" y="1948833"/>
            <a:chExt cx="1940148" cy="3832698"/>
          </a:xfrm>
        </p:grpSpPr>
        <p:pic>
          <p:nvPicPr>
            <p:cNvPr id="10" name="Picture 9">
              <a:extLst>
                <a:ext uri="{FF2B5EF4-FFF2-40B4-BE49-F238E27FC236}">
                  <a16:creationId xmlns:a16="http://schemas.microsoft.com/office/drawing/2014/main" id="{50E9E9A8-3F60-9783-7208-92AD9D2230AA}"/>
                </a:ext>
              </a:extLst>
            </p:cNvPr>
            <p:cNvPicPr preferRelativeResize="0">
              <a:picLocks noChangeAspect="1"/>
            </p:cNvPicPr>
            <p:nvPr/>
          </p:nvPicPr>
          <p:blipFill>
            <a:blip r:embed="rId8" cstate="hqprint">
              <a:extLst>
                <a:ext uri="{28A0092B-C50C-407E-A947-70E740481C1C}">
                  <a14:useLocalDpi xmlns:a14="http://schemas.microsoft.com/office/drawing/2010/main"/>
                </a:ext>
              </a:extLst>
            </a:blip>
            <a:srcRect/>
            <a:stretch/>
          </p:blipFill>
          <p:spPr>
            <a:xfrm>
              <a:off x="3008572" y="1948833"/>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29" name="TextBox 28">
              <a:extLst>
                <a:ext uri="{FF2B5EF4-FFF2-40B4-BE49-F238E27FC236}">
                  <a16:creationId xmlns:a16="http://schemas.microsoft.com/office/drawing/2014/main" id="{010A0C16-B0E1-B8FC-4D54-D603147388F9}"/>
                </a:ext>
              </a:extLst>
            </p:cNvPr>
            <p:cNvSpPr txBox="1"/>
            <p:nvPr/>
          </p:nvSpPr>
          <p:spPr>
            <a:xfrm>
              <a:off x="3008572" y="3166086"/>
              <a:ext cx="1610302" cy="369332"/>
            </a:xfrm>
            <a:prstGeom prst="rect">
              <a:avLst/>
            </a:prstGeom>
            <a:noFill/>
          </p:spPr>
          <p:txBody>
            <a:bodyPr wrap="square" rtlCol="0">
              <a:spAutoFit/>
            </a:bodyPr>
            <a:lstStyle/>
            <a:p>
              <a:pPr algn="ctr"/>
              <a:r>
                <a:rPr lang="en-AU"/>
                <a:t>Chris Vella</a:t>
              </a:r>
            </a:p>
          </p:txBody>
        </p:sp>
        <p:sp>
          <p:nvSpPr>
            <p:cNvPr id="37" name="TextBox 36">
              <a:extLst>
                <a:ext uri="{FF2B5EF4-FFF2-40B4-BE49-F238E27FC236}">
                  <a16:creationId xmlns:a16="http://schemas.microsoft.com/office/drawing/2014/main" id="{9DD14CC9-A3B8-CB65-C602-FC57B59E9217}"/>
                </a:ext>
              </a:extLst>
            </p:cNvPr>
            <p:cNvSpPr txBox="1"/>
            <p:nvPr/>
          </p:nvSpPr>
          <p:spPr>
            <a:xfrm>
              <a:off x="2871997" y="3525827"/>
              <a:ext cx="1940148" cy="2255704"/>
            </a:xfrm>
            <a:prstGeom prst="rect">
              <a:avLst/>
            </a:prstGeom>
            <a:noFill/>
          </p:spPr>
          <p:txBody>
            <a:bodyPr wrap="square" rtlCol="0">
              <a:noAutofit/>
            </a:bodyPr>
            <a:lstStyle/>
            <a:p>
              <a:r>
                <a:rPr lang="en-AU" sz="1200" cap="small"/>
                <a:t>Senior ICT Systems and Cybersecurity Engineer</a:t>
              </a:r>
            </a:p>
            <a:p>
              <a:br>
                <a:rPr lang="en-AU" sz="1200"/>
              </a:br>
              <a:r>
                <a:rPr lang="en-AU" sz="1200"/>
                <a:t>What I Do:</a:t>
              </a:r>
            </a:p>
            <a:p>
              <a:pPr marL="285750" indent="-285750">
                <a:buFont typeface="Arial" panose="020B0604020202020204" pitchFamily="34" charset="0"/>
                <a:buChar char="•"/>
              </a:pPr>
              <a:r>
                <a:rPr lang="en-AU" sz="1200"/>
                <a:t>Cloud Infrastructure</a:t>
              </a:r>
            </a:p>
            <a:p>
              <a:pPr marL="285750" indent="-285750">
                <a:buFont typeface="Arial" panose="020B0604020202020204" pitchFamily="34" charset="0"/>
                <a:buChar char="•"/>
              </a:pPr>
              <a:r>
                <a:rPr lang="en-AU" sz="1200"/>
                <a:t>Solutions Architecture</a:t>
              </a:r>
            </a:p>
            <a:p>
              <a:pPr marL="285750" indent="-285750">
                <a:buFont typeface="Arial" panose="020B0604020202020204" pitchFamily="34" charset="0"/>
                <a:buChar char="•"/>
              </a:pPr>
              <a:r>
                <a:rPr lang="en-AU" sz="1200"/>
                <a:t>Cybersecurity Engineering</a:t>
              </a:r>
            </a:p>
            <a:p>
              <a:pPr marL="285750" indent="-285750">
                <a:buFont typeface="Arial" panose="020B0604020202020204" pitchFamily="34" charset="0"/>
                <a:buChar char="•"/>
              </a:pPr>
              <a:r>
                <a:rPr lang="en-AU" sz="1200"/>
                <a:t>Governance, Risk, and Compliance</a:t>
              </a:r>
            </a:p>
            <a:p>
              <a:pPr marL="285750" indent="-285750">
                <a:buFont typeface="Arial" panose="020B0604020202020204" pitchFamily="34" charset="0"/>
                <a:buChar char="•"/>
              </a:pPr>
              <a:r>
                <a:rPr lang="en-AU" sz="1200"/>
                <a:t>Project Management</a:t>
              </a:r>
            </a:p>
          </p:txBody>
        </p:sp>
      </p:grpSp>
      <p:grpSp>
        <p:nvGrpSpPr>
          <p:cNvPr id="44" name="Group 43">
            <a:extLst>
              <a:ext uri="{FF2B5EF4-FFF2-40B4-BE49-F238E27FC236}">
                <a16:creationId xmlns:a16="http://schemas.microsoft.com/office/drawing/2014/main" id="{96463067-C642-BD21-C40F-28EDF1AF4D0D}"/>
              </a:ext>
            </a:extLst>
          </p:cNvPr>
          <p:cNvGrpSpPr/>
          <p:nvPr/>
        </p:nvGrpSpPr>
        <p:grpSpPr>
          <a:xfrm>
            <a:off x="9581344" y="1948832"/>
            <a:ext cx="2037480" cy="3823235"/>
            <a:chOff x="9581344" y="1958360"/>
            <a:chExt cx="2037480" cy="3823235"/>
          </a:xfrm>
        </p:grpSpPr>
        <p:pic>
          <p:nvPicPr>
            <p:cNvPr id="16" name="Picture 15">
              <a:extLst>
                <a:ext uri="{FF2B5EF4-FFF2-40B4-BE49-F238E27FC236}">
                  <a16:creationId xmlns:a16="http://schemas.microsoft.com/office/drawing/2014/main" id="{9EC05966-D2D7-4102-0C95-FEEBF730A402}"/>
                </a:ext>
              </a:extLst>
            </p:cNvPr>
            <p:cNvPicPr>
              <a:picLocks noChangeAspect="1"/>
            </p:cNvPicPr>
            <p:nvPr/>
          </p:nvPicPr>
          <p:blipFill>
            <a:blip r:embed="rId9" cstate="hqprint">
              <a:extLst>
                <a:ext uri="{28A0092B-C50C-407E-A947-70E740481C1C}">
                  <a14:useLocalDpi xmlns:a14="http://schemas.microsoft.com/office/drawing/2010/main"/>
                </a:ext>
              </a:extLst>
            </a:blip>
            <a:srcRect/>
            <a:stretch/>
          </p:blipFill>
          <p:spPr>
            <a:xfrm>
              <a:off x="9581344" y="1958360"/>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21" name="TextBox 20">
              <a:extLst>
                <a:ext uri="{FF2B5EF4-FFF2-40B4-BE49-F238E27FC236}">
                  <a16:creationId xmlns:a16="http://schemas.microsoft.com/office/drawing/2014/main" id="{2EC42E4F-01FA-6F63-A45A-AC0B3D16D219}"/>
                </a:ext>
              </a:extLst>
            </p:cNvPr>
            <p:cNvSpPr txBox="1"/>
            <p:nvPr/>
          </p:nvSpPr>
          <p:spPr>
            <a:xfrm>
              <a:off x="9581344" y="3173557"/>
              <a:ext cx="1610302" cy="369332"/>
            </a:xfrm>
            <a:prstGeom prst="rect">
              <a:avLst/>
            </a:prstGeom>
            <a:noFill/>
          </p:spPr>
          <p:txBody>
            <a:bodyPr wrap="square" rtlCol="0">
              <a:spAutoFit/>
            </a:bodyPr>
            <a:lstStyle/>
            <a:p>
              <a:pPr algn="ctr"/>
              <a:r>
                <a:rPr lang="en-AU"/>
                <a:t>Todd Turner</a:t>
              </a:r>
            </a:p>
          </p:txBody>
        </p:sp>
        <p:sp>
          <p:nvSpPr>
            <p:cNvPr id="39" name="TextBox 38">
              <a:extLst>
                <a:ext uri="{FF2B5EF4-FFF2-40B4-BE49-F238E27FC236}">
                  <a16:creationId xmlns:a16="http://schemas.microsoft.com/office/drawing/2014/main" id="{21134347-F4A7-1571-3B46-4BEE8D04D955}"/>
                </a:ext>
              </a:extLst>
            </p:cNvPr>
            <p:cNvSpPr txBox="1"/>
            <p:nvPr/>
          </p:nvSpPr>
          <p:spPr>
            <a:xfrm>
              <a:off x="9678676" y="3525890"/>
              <a:ext cx="1940148" cy="2255705"/>
            </a:xfrm>
            <a:prstGeom prst="rect">
              <a:avLst/>
            </a:prstGeom>
            <a:noFill/>
          </p:spPr>
          <p:txBody>
            <a:bodyPr wrap="square" rtlCol="0">
              <a:noAutofit/>
            </a:bodyPr>
            <a:lstStyle/>
            <a:p>
              <a:r>
                <a:rPr lang="en-AU" sz="1200" cap="small"/>
                <a:t>Tech Enthusiast </a:t>
              </a:r>
            </a:p>
            <a:p>
              <a:endParaRPr lang="en-AU" sz="1200" cap="small"/>
            </a:p>
            <a:p>
              <a:r>
                <a:rPr lang="en-AU" sz="1200"/>
                <a:t>What I Do:</a:t>
              </a:r>
            </a:p>
            <a:p>
              <a:pPr marL="285750" indent="-285750">
                <a:buFont typeface="Arial" panose="020B0604020202020204" pitchFamily="34" charset="0"/>
                <a:buChar char="•"/>
              </a:pPr>
              <a:r>
                <a:rPr lang="en-AU" sz="1200"/>
                <a:t>Ex Power Systems Engineer</a:t>
              </a:r>
            </a:p>
            <a:p>
              <a:pPr marL="285750" indent="-285750">
                <a:buFont typeface="Arial" panose="020B0604020202020204" pitchFamily="34" charset="0"/>
                <a:buChar char="•"/>
              </a:pPr>
              <a:r>
                <a:rPr lang="en-AU" sz="1200"/>
                <a:t>Cloud Engineer</a:t>
              </a:r>
            </a:p>
            <a:p>
              <a:pPr marL="285750" indent="-285750">
                <a:buFont typeface="Arial" panose="020B0604020202020204" pitchFamily="34" charset="0"/>
                <a:buChar char="•"/>
              </a:pPr>
              <a:r>
                <a:rPr lang="en-AU" sz="1200"/>
                <a:t>DevOps</a:t>
              </a:r>
            </a:p>
            <a:p>
              <a:pPr marL="285750" indent="-285750">
                <a:buFont typeface="Arial" panose="020B0604020202020204" pitchFamily="34" charset="0"/>
                <a:buChar char="•"/>
              </a:pPr>
              <a:endParaRPr lang="en-AU" sz="1200"/>
            </a:p>
            <a:p>
              <a:pPr marL="285750" indent="-285750">
                <a:buFont typeface="Arial" panose="020B0604020202020204" pitchFamily="34" charset="0"/>
                <a:buChar char="•"/>
              </a:pPr>
              <a:endParaRPr lang="en-AU" sz="1200"/>
            </a:p>
          </p:txBody>
        </p:sp>
      </p:grpSp>
      <p:sp>
        <p:nvSpPr>
          <p:cNvPr id="43" name="Footer Placeholder 5">
            <a:extLst>
              <a:ext uri="{FF2B5EF4-FFF2-40B4-BE49-F238E27FC236}">
                <a16:creationId xmlns:a16="http://schemas.microsoft.com/office/drawing/2014/main" id="{BAD088A5-B92F-DE1A-F167-C9F5CB6BC657}"/>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pic>
        <p:nvPicPr>
          <p:cNvPr id="30" name="Audio 29">
            <a:hlinkClick r:id="" action="ppaction://media"/>
            <a:extLst>
              <a:ext uri="{FF2B5EF4-FFF2-40B4-BE49-F238E27FC236}">
                <a16:creationId xmlns:a16="http://schemas.microsoft.com/office/drawing/2014/main" id="{E6BB7ABB-84A0-E510-EB7F-171CB3611210}"/>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537531290"/>
      </p:ext>
    </p:extLst>
  </p:cSld>
  <p:clrMapOvr>
    <a:masterClrMapping/>
  </p:clrMapOvr>
  <mc:AlternateContent xmlns:mc="http://schemas.openxmlformats.org/markup-compatibility/2006" xmlns:p14="http://schemas.microsoft.com/office/powerpoint/2010/main">
    <mc:Choice Requires="p14">
      <p:transition spd="slow" p14:dur="2000" advTm="10007"/>
    </mc:Choice>
    <mc:Fallback xmlns="">
      <p:transition spd="slow" advTm="100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Piping and tanks of an industrial factory">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a:blip r:embed="rId5" cstate="hqprint">
            <a:extLst>
              <a:ext uri="{28A0092B-C50C-407E-A947-70E740481C1C}">
                <a14:useLocalDpi xmlns:a14="http://schemas.microsoft.com/office/drawing/2010/main"/>
              </a:ext>
            </a:extLst>
          </a:blip>
          <a:srcRect/>
          <a:stretch/>
        </p:blipFill>
        <p:spPr>
          <a:xfrm>
            <a:off x="1396781" y="0"/>
            <a:ext cx="3894833" cy="5656330"/>
          </a:xfrm>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lstStyle/>
          <a:p>
            <a:r>
              <a:rPr lang="en-US"/>
              <a:t>The Challenge</a:t>
            </a:r>
            <a:endParaRPr lang="ru-RU"/>
          </a:p>
        </p:txBody>
      </p:sp>
      <p:sp>
        <p:nvSpPr>
          <p:cNvPr id="6" name="Footer Placeholder 5">
            <a:extLst>
              <a:ext uri="{FF2B5EF4-FFF2-40B4-BE49-F238E27FC236}">
                <a16:creationId xmlns:a16="http://schemas.microsoft.com/office/drawing/2014/main" id="{983F41B9-CDD2-4DAB-9FE1-AA9A8E082060}"/>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a:xfrm>
            <a:off x="6910023" y="2050476"/>
            <a:ext cx="4548187" cy="321250"/>
          </a:xfrm>
        </p:spPr>
        <p:txBody>
          <a:bodyPr>
            <a:normAutofit lnSpcReduction="10000"/>
          </a:bodyPr>
          <a:lstStyle/>
          <a:p>
            <a:r>
              <a:rPr lang="en-US"/>
              <a:t>Displacing Diesel</a:t>
            </a:r>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a:xfrm>
            <a:off x="6910023" y="2371726"/>
            <a:ext cx="4548187" cy="1438274"/>
          </a:xfrm>
        </p:spPr>
        <p:txBody>
          <a:bodyPr/>
          <a:lstStyle/>
          <a:p>
            <a:r>
              <a:rPr lang="en-US"/>
              <a:t>How might we use data and technology to displace all diesel in the Territory?</a:t>
            </a:r>
          </a:p>
          <a:p>
            <a:r>
              <a:rPr lang="en-US"/>
              <a:t>The Territory is highly reliant on diesel for domestic, commercial and industrial use in remote areas. The high cost of diesel and risks in transporting to remote areas create significant opportunities.</a:t>
            </a:r>
          </a:p>
          <a:p>
            <a:pPr marL="0" indent="0">
              <a:buNone/>
            </a:pPr>
            <a:endParaRPr lang="ru-RU"/>
          </a:p>
        </p:txBody>
      </p:sp>
      <p:sp>
        <p:nvSpPr>
          <p:cNvPr id="8" name="Title 1">
            <a:extLst>
              <a:ext uri="{FF2B5EF4-FFF2-40B4-BE49-F238E27FC236}">
                <a16:creationId xmlns:a16="http://schemas.microsoft.com/office/drawing/2014/main" id="{B479E297-8B9D-490B-C2F5-AC3D6C636F06}"/>
              </a:ext>
            </a:extLst>
          </p:cNvPr>
          <p:cNvSpPr txBox="1">
            <a:spLocks/>
          </p:cNvSpPr>
          <p:nvPr/>
        </p:nvSpPr>
        <p:spPr>
          <a:xfrm>
            <a:off x="6814663" y="3925132"/>
            <a:ext cx="4503295" cy="303416"/>
          </a:xfrm>
          <a:prstGeom prst="rect">
            <a:avLst/>
          </a:prstGeom>
        </p:spPr>
        <p:txBody>
          <a:bodyPr vert="horz" lIns="91440" tIns="45720" rIns="91440" bIns="45720" rtlCol="0" anchor="b">
            <a:sp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1600" b="1">
                <a:latin typeface="+mn-lt"/>
                <a:ea typeface="+mn-ea"/>
                <a:cs typeface="+mn-cs"/>
              </a:rPr>
              <a:t>Supporting Challenges</a:t>
            </a:r>
            <a:endParaRPr lang="ru-RU" sz="1600" b="1">
              <a:latin typeface="+mn-lt"/>
              <a:ea typeface="+mn-ea"/>
              <a:cs typeface="+mn-cs"/>
            </a:endParaRPr>
          </a:p>
        </p:txBody>
      </p:sp>
      <p:sp>
        <p:nvSpPr>
          <p:cNvPr id="10" name="Text Placeholder 3">
            <a:extLst>
              <a:ext uri="{FF2B5EF4-FFF2-40B4-BE49-F238E27FC236}">
                <a16:creationId xmlns:a16="http://schemas.microsoft.com/office/drawing/2014/main" id="{D5AF78AD-7191-6018-1496-A6982CD86776}"/>
              </a:ext>
            </a:extLst>
          </p:cNvPr>
          <p:cNvSpPr txBox="1">
            <a:spLocks/>
          </p:cNvSpPr>
          <p:nvPr/>
        </p:nvSpPr>
        <p:spPr>
          <a:xfrm>
            <a:off x="6910023" y="4244999"/>
            <a:ext cx="4548187" cy="1546201"/>
          </a:xfrm>
          <a:prstGeom prst="rect">
            <a:avLst/>
          </a:prstGeom>
        </p:spPr>
        <p:txBody>
          <a:bodyPr vert="horz" lIns="0" tIns="45720" rIns="0" bIns="45720" rtlCol="0">
            <a:normAutofit/>
          </a:bodyPr>
          <a:lstStyle>
            <a:lvl1pPr marL="180000" indent="-180000" algn="l" defTabSz="914400" rtl="0" eaLnBrk="1" latinLnBrk="0" hangingPunct="1">
              <a:lnSpc>
                <a:spcPct val="90000"/>
              </a:lnSpc>
              <a:spcBef>
                <a:spcPts val="600"/>
              </a:spcBef>
              <a:spcAft>
                <a:spcPts val="200"/>
              </a:spcAft>
              <a:buClr>
                <a:schemeClr val="accent3"/>
              </a:buClr>
              <a:buSzPct val="100000"/>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a:t>The following challenges have been identified to support and achieve the main challenge of Displacing Diesel in the Northern Territory</a:t>
            </a:r>
          </a:p>
          <a:p>
            <a:r>
              <a:rPr lang="en-US"/>
              <a:t>Integrate Disparate Data Sources like a Palantir Engineer</a:t>
            </a:r>
          </a:p>
          <a:p>
            <a:r>
              <a:rPr lang="en-US"/>
              <a:t>The 2021 Australian Census</a:t>
            </a:r>
            <a:endParaRPr lang="ru-RU"/>
          </a:p>
        </p:txBody>
      </p:sp>
      <p:pic>
        <p:nvPicPr>
          <p:cNvPr id="49" name="Audio 48">
            <a:hlinkClick r:id="" action="ppaction://media"/>
            <a:extLst>
              <a:ext uri="{FF2B5EF4-FFF2-40B4-BE49-F238E27FC236}">
                <a16:creationId xmlns:a16="http://schemas.microsoft.com/office/drawing/2014/main" id="{8E113C85-7D5D-200A-7200-3A96708AA11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066898593"/>
      </p:ext>
    </p:extLst>
  </p:cSld>
  <p:clrMapOvr>
    <a:masterClrMapping/>
  </p:clrMapOvr>
  <mc:AlternateContent xmlns:mc="http://schemas.openxmlformats.org/markup-compatibility/2006" xmlns:p14="http://schemas.microsoft.com/office/powerpoint/2010/main">
    <mc:Choice Requires="p14">
      <p:transition spd="slow" p14:dur="2000" advTm="16378"/>
    </mc:Choice>
    <mc:Fallback xmlns="">
      <p:transition spd="slow" advTm="16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Cartoon representation of city with mountain and sun">
            <a:extLst>
              <a:ext uri="{FF2B5EF4-FFF2-40B4-BE49-F238E27FC236}">
                <a16:creationId xmlns:a16="http://schemas.microsoft.com/office/drawing/2014/main" id="{637C884D-6CF4-064B-7946-75CE2C10D5CE}"/>
              </a:ext>
            </a:extLst>
          </p:cNvPr>
          <p:cNvPicPr>
            <a:picLocks noGrp="1" noChangeAspect="1"/>
          </p:cNvPicPr>
          <p:nvPr>
            <p:ph type="pic" sz="quarter" idx="18"/>
          </p:nvPr>
        </p:nvPicPr>
        <p:blipFill>
          <a:blip r:embed="rId5" cstate="hqprint">
            <a:extLst>
              <a:ext uri="{28A0092B-C50C-407E-A947-70E740481C1C}">
                <a14:useLocalDpi xmlns:a14="http://schemas.microsoft.com/office/drawing/2010/main"/>
              </a:ext>
            </a:extLst>
          </a:blip>
          <a:srcRect/>
          <a:stretch/>
        </p:blipFill>
        <p:spPr>
          <a:xfrm>
            <a:off x="5771770" y="1483675"/>
            <a:ext cx="6421408" cy="3438427"/>
          </a:xfrm>
        </p:spPr>
      </p:pic>
      <p:sp>
        <p:nvSpPr>
          <p:cNvPr id="7" name="Title 6">
            <a:extLst>
              <a:ext uri="{FF2B5EF4-FFF2-40B4-BE49-F238E27FC236}">
                <a16:creationId xmlns:a16="http://schemas.microsoft.com/office/drawing/2014/main" id="{FEE41D60-C03B-5082-9596-D2A9A42D7505}"/>
              </a:ext>
            </a:extLst>
          </p:cNvPr>
          <p:cNvSpPr>
            <a:spLocks noGrp="1"/>
          </p:cNvSpPr>
          <p:nvPr>
            <p:ph type="title"/>
          </p:nvPr>
        </p:nvSpPr>
        <p:spPr/>
        <p:txBody>
          <a:bodyPr/>
          <a:lstStyle/>
          <a:p>
            <a:r>
              <a:rPr lang="en-AU"/>
              <a:t>Overview</a:t>
            </a:r>
          </a:p>
        </p:txBody>
      </p:sp>
      <p:sp>
        <p:nvSpPr>
          <p:cNvPr id="10" name="Text Placeholder 9">
            <a:extLst>
              <a:ext uri="{FF2B5EF4-FFF2-40B4-BE49-F238E27FC236}">
                <a16:creationId xmlns:a16="http://schemas.microsoft.com/office/drawing/2014/main" id="{9961AA2A-85B8-091A-451F-707D5F3C9FE6}"/>
              </a:ext>
            </a:extLst>
          </p:cNvPr>
          <p:cNvSpPr>
            <a:spLocks noGrp="1"/>
          </p:cNvSpPr>
          <p:nvPr>
            <p:ph type="body" sz="quarter" idx="17"/>
          </p:nvPr>
        </p:nvSpPr>
        <p:spPr>
          <a:xfrm>
            <a:off x="811115" y="2381250"/>
            <a:ext cx="4583113" cy="3651281"/>
          </a:xfrm>
        </p:spPr>
        <p:txBody>
          <a:bodyPr>
            <a:normAutofit/>
          </a:bodyPr>
          <a:lstStyle/>
          <a:p>
            <a:r>
              <a:rPr lang="en-AU"/>
              <a:t>Our solution to displacing diesel in the Northern Territory is to create a connected IoT driven virtual power plant in each community using scalable green energy power generation solutions such as solar and wind, coupled with small scale housing-based energy storage devices.</a:t>
            </a:r>
          </a:p>
          <a:p>
            <a:r>
              <a:rPr lang="en-AU"/>
              <a:t>Real-time usage metrics from community IoT sensors report to a central platform, along with available data from the Bureau of Meteorology and the Australian Bureau of Statistics we can then make data driven decisions of where these solutions are needed most or will have the biggest reduction in diesel consumption.</a:t>
            </a:r>
          </a:p>
          <a:p>
            <a:r>
              <a:rPr lang="en-AU"/>
              <a:t>The platform is also able to monitor diesel consumption in real-time and predict optimal times for refuelling reducing the need for oversized or unneeded trips to remote locations such as Kaltukatjara.</a:t>
            </a:r>
          </a:p>
        </p:txBody>
      </p:sp>
      <p:sp>
        <p:nvSpPr>
          <p:cNvPr id="17" name="Footer Placeholder 5">
            <a:extLst>
              <a:ext uri="{FF2B5EF4-FFF2-40B4-BE49-F238E27FC236}">
                <a16:creationId xmlns:a16="http://schemas.microsoft.com/office/drawing/2014/main" id="{3FCF8D6E-C786-A687-FBFF-09DF840F08ED}"/>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pic>
        <p:nvPicPr>
          <p:cNvPr id="41" name="Audio 40">
            <a:hlinkClick r:id="" action="ppaction://media"/>
            <a:extLst>
              <a:ext uri="{FF2B5EF4-FFF2-40B4-BE49-F238E27FC236}">
                <a16:creationId xmlns:a16="http://schemas.microsoft.com/office/drawing/2014/main" id="{72BA079F-D26C-E50A-6534-2189D095A26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952381737"/>
      </p:ext>
    </p:extLst>
  </p:cSld>
  <p:clrMapOvr>
    <a:masterClrMapping/>
  </p:clrMapOvr>
  <mc:AlternateContent xmlns:mc="http://schemas.openxmlformats.org/markup-compatibility/2006" xmlns:p14="http://schemas.microsoft.com/office/powerpoint/2010/main">
    <mc:Choice Requires="p14">
      <p:transition spd="slow" p14:dur="2000" advTm="20174"/>
    </mc:Choice>
    <mc:Fallback xmlns="">
      <p:transition spd="slow" advTm="20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EE41D60-C03B-5082-9596-D2A9A42D7505}"/>
              </a:ext>
            </a:extLst>
          </p:cNvPr>
          <p:cNvSpPr>
            <a:spLocks noGrp="1"/>
          </p:cNvSpPr>
          <p:nvPr>
            <p:ph type="title"/>
          </p:nvPr>
        </p:nvSpPr>
        <p:spPr>
          <a:xfrm>
            <a:off x="287104" y="272247"/>
            <a:ext cx="4503295" cy="782638"/>
          </a:xfrm>
        </p:spPr>
        <p:txBody>
          <a:bodyPr/>
          <a:lstStyle/>
          <a:p>
            <a:r>
              <a:rPr lang="en-AU"/>
              <a:t>Overview</a:t>
            </a:r>
          </a:p>
        </p:txBody>
      </p:sp>
      <p:sp>
        <p:nvSpPr>
          <p:cNvPr id="17" name="Footer Placeholder 5">
            <a:extLst>
              <a:ext uri="{FF2B5EF4-FFF2-40B4-BE49-F238E27FC236}">
                <a16:creationId xmlns:a16="http://schemas.microsoft.com/office/drawing/2014/main" id="{3FCF8D6E-C786-A687-FBFF-09DF840F08ED}"/>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sp>
        <p:nvSpPr>
          <p:cNvPr id="5" name="Text Placeholder 4">
            <a:extLst>
              <a:ext uri="{FF2B5EF4-FFF2-40B4-BE49-F238E27FC236}">
                <a16:creationId xmlns:a16="http://schemas.microsoft.com/office/drawing/2014/main" id="{138F0187-D3DE-913C-3727-0415DF456C38}"/>
              </a:ext>
            </a:extLst>
          </p:cNvPr>
          <p:cNvSpPr>
            <a:spLocks noGrp="1"/>
          </p:cNvSpPr>
          <p:nvPr>
            <p:ph type="body" sz="quarter" idx="17"/>
          </p:nvPr>
        </p:nvSpPr>
        <p:spPr/>
        <p:txBody>
          <a:bodyPr/>
          <a:lstStyle/>
          <a:p>
            <a:endParaRPr lang="en-AU"/>
          </a:p>
        </p:txBody>
      </p:sp>
      <p:pic>
        <p:nvPicPr>
          <p:cNvPr id="11" name="Picture 10" descr="Graphical user interface, application&#10;&#10;Description automatically generated">
            <a:extLst>
              <a:ext uri="{FF2B5EF4-FFF2-40B4-BE49-F238E27FC236}">
                <a16:creationId xmlns:a16="http://schemas.microsoft.com/office/drawing/2014/main" id="{3444E9B2-710F-ECB3-C92C-59F0A39C49E6}"/>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7378287" y="272247"/>
            <a:ext cx="4117594" cy="12507075"/>
          </a:xfrm>
          <a:prstGeom prst="rect">
            <a:avLst/>
          </a:prstGeom>
        </p:spPr>
      </p:pic>
      <p:pic>
        <p:nvPicPr>
          <p:cNvPr id="13" name="Picture 12" descr="Graphical user interface&#10;&#10;Description automatically generated">
            <a:extLst>
              <a:ext uri="{FF2B5EF4-FFF2-40B4-BE49-F238E27FC236}">
                <a16:creationId xmlns:a16="http://schemas.microsoft.com/office/drawing/2014/main" id="{CE562D74-0F3E-423E-670F-E2F9FFC1E091}"/>
              </a:ext>
            </a:extLst>
          </p:cNvPr>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a:off x="287104" y="1092472"/>
            <a:ext cx="3468818" cy="5160546"/>
          </a:xfrm>
          <a:prstGeom prst="rect">
            <a:avLst/>
          </a:prstGeom>
        </p:spPr>
      </p:pic>
      <p:pic>
        <p:nvPicPr>
          <p:cNvPr id="23" name="Picture 22">
            <a:extLst>
              <a:ext uri="{FF2B5EF4-FFF2-40B4-BE49-F238E27FC236}">
                <a16:creationId xmlns:a16="http://schemas.microsoft.com/office/drawing/2014/main" id="{553A7F8D-84B8-B2D4-3EB6-8B317F94C93E}"/>
              </a:ext>
            </a:extLst>
          </p:cNvPr>
          <p:cNvPicPr>
            <a:picLocks noChangeAspect="1"/>
          </p:cNvPicPr>
          <p:nvPr/>
        </p:nvPicPr>
        <p:blipFill>
          <a:blip r:embed="rId7" cstate="hqprint">
            <a:extLst>
              <a:ext uri="{28A0092B-C50C-407E-A947-70E740481C1C}">
                <a14:useLocalDpi xmlns:a14="http://schemas.microsoft.com/office/drawing/2010/main"/>
              </a:ext>
            </a:extLst>
          </a:blip>
          <a:srcRect/>
          <a:stretch/>
        </p:blipFill>
        <p:spPr>
          <a:xfrm>
            <a:off x="3787711" y="663566"/>
            <a:ext cx="3067133" cy="5823780"/>
          </a:xfrm>
          <a:prstGeom prst="rect">
            <a:avLst/>
          </a:prstGeom>
        </p:spPr>
      </p:pic>
      <p:pic>
        <p:nvPicPr>
          <p:cNvPr id="57" name="Audio 56">
            <a:hlinkClick r:id="" action="ppaction://media"/>
            <a:extLst>
              <a:ext uri="{FF2B5EF4-FFF2-40B4-BE49-F238E27FC236}">
                <a16:creationId xmlns:a16="http://schemas.microsoft.com/office/drawing/2014/main" id="{DF412FE3-04C2-E2C1-17CB-576FA5A0F65D}"/>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938586768"/>
      </p:ext>
    </p:extLst>
  </p:cSld>
  <p:clrMapOvr>
    <a:masterClrMapping/>
  </p:clrMapOvr>
  <mc:AlternateContent xmlns:mc="http://schemas.openxmlformats.org/markup-compatibility/2006" xmlns:p14="http://schemas.microsoft.com/office/powerpoint/2010/main">
    <mc:Choice Requires="p14">
      <p:transition spd="slow" p14:dur="2000" advTm="20186"/>
    </mc:Choice>
    <mc:Fallback xmlns="">
      <p:transition spd="slow" advTm="20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7"/>
                                        </p:tgtEl>
                                      </p:cBhvr>
                                    </p:cmd>
                                  </p:childTnLst>
                                </p:cTn>
                              </p:par>
                            </p:childTnLst>
                          </p:cTn>
                        </p:par>
                        <p:par>
                          <p:cTn id="7" fill="hold">
                            <p:stCondLst>
                              <p:cond delay="0"/>
                            </p:stCondLst>
                            <p:childTnLst>
                              <p:par>
                                <p:cTn id="8" presetID="42" presetClass="path" presetSubtype="0" accel="50000" decel="50000" fill="hold" nodeType="afterEffect">
                                  <p:stCondLst>
                                    <p:cond delay="0"/>
                                  </p:stCondLst>
                                  <p:childTnLst>
                                    <p:animMotion origin="layout" path="M 0.00052 0.31412 L 0.00052 -0.91181 " pathEditMode="relative" rAng="0" ptsTypes="AA">
                                      <p:cBhvr>
                                        <p:cTn id="9" dur="6000" fill="hold"/>
                                        <p:tgtEl>
                                          <p:spTgt spid="11"/>
                                        </p:tgtEl>
                                        <p:attrNameLst>
                                          <p:attrName>ppt_x</p:attrName>
                                          <p:attrName>ppt_y</p:attrName>
                                        </p:attrNameLst>
                                      </p:cBhvr>
                                      <p:rCtr x="0" y="-61296"/>
                                    </p:animMotion>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F069063A-345F-C52C-B4AC-97EBCCA9AA19}"/>
              </a:ext>
            </a:extLst>
          </p:cNvPr>
          <p:cNvPicPr>
            <a:picLocks noGrp="1" noChangeAspect="1"/>
          </p:cNvPicPr>
          <p:nvPr>
            <p:ph type="pic" sz="quarter" idx="15"/>
          </p:nvPr>
        </p:nvPicPr>
        <p:blipFill rotWithShape="1">
          <a:blip r:embed="rId5" cstate="hqprint">
            <a:extLst>
              <a:ext uri="{28A0092B-C50C-407E-A947-70E740481C1C}">
                <a14:useLocalDpi xmlns:a14="http://schemas.microsoft.com/office/drawing/2010/main"/>
              </a:ext>
            </a:extLst>
          </a:blip>
          <a:srcRect/>
          <a:stretch/>
        </p:blipFill>
        <p:spPr/>
      </p:pic>
      <p:sp>
        <p:nvSpPr>
          <p:cNvPr id="3" name="Title 2">
            <a:extLst>
              <a:ext uri="{FF2B5EF4-FFF2-40B4-BE49-F238E27FC236}">
                <a16:creationId xmlns:a16="http://schemas.microsoft.com/office/drawing/2014/main" id="{1A8ED68D-6AEE-0776-1105-37DB0A1069A7}"/>
              </a:ext>
            </a:extLst>
          </p:cNvPr>
          <p:cNvSpPr>
            <a:spLocks noGrp="1"/>
          </p:cNvSpPr>
          <p:nvPr>
            <p:ph type="title"/>
          </p:nvPr>
        </p:nvSpPr>
        <p:spPr/>
        <p:txBody>
          <a:bodyPr>
            <a:normAutofit/>
          </a:bodyPr>
          <a:lstStyle/>
          <a:p>
            <a:r>
              <a:rPr lang="en-AU"/>
              <a:t>Hardware</a:t>
            </a:r>
          </a:p>
        </p:txBody>
      </p:sp>
      <p:sp>
        <p:nvSpPr>
          <p:cNvPr id="4" name="Text Placeholder 3">
            <a:extLst>
              <a:ext uri="{FF2B5EF4-FFF2-40B4-BE49-F238E27FC236}">
                <a16:creationId xmlns:a16="http://schemas.microsoft.com/office/drawing/2014/main" id="{2C9EA18B-660D-3CD8-8D33-BFA56ABB42FA}"/>
              </a:ext>
            </a:extLst>
          </p:cNvPr>
          <p:cNvSpPr>
            <a:spLocks noGrp="1"/>
          </p:cNvSpPr>
          <p:nvPr>
            <p:ph type="body" sz="quarter" idx="13"/>
          </p:nvPr>
        </p:nvSpPr>
        <p:spPr>
          <a:xfrm>
            <a:off x="7119573" y="2609423"/>
            <a:ext cx="4293745" cy="1364777"/>
          </a:xfrm>
        </p:spPr>
        <p:txBody>
          <a:bodyPr>
            <a:noAutofit/>
          </a:bodyPr>
          <a:lstStyle/>
          <a:p>
            <a:pPr marL="285750" indent="-285750">
              <a:buFont typeface="Arial" panose="020B0604020202020204" pitchFamily="34" charset="0"/>
              <a:buChar char="•"/>
            </a:pPr>
            <a:r>
              <a:rPr lang="en-AU" sz="1400" b="0"/>
              <a:t>Power Monitoring Sensors</a:t>
            </a:r>
          </a:p>
          <a:p>
            <a:pPr marL="285750" indent="-285750">
              <a:buFont typeface="Arial" panose="020B0604020202020204" pitchFamily="34" charset="0"/>
              <a:buChar char="•"/>
            </a:pPr>
            <a:r>
              <a:rPr lang="en-AU" sz="1400" b="0"/>
              <a:t>Battery Sensors</a:t>
            </a:r>
          </a:p>
          <a:p>
            <a:pPr marL="285750" indent="-285750">
              <a:buFont typeface="Arial" panose="020B0604020202020204" pitchFamily="34" charset="0"/>
              <a:buChar char="•"/>
            </a:pPr>
            <a:r>
              <a:rPr lang="en-AU" sz="1400" b="0"/>
              <a:t>Weather Sensors</a:t>
            </a:r>
          </a:p>
          <a:p>
            <a:pPr marL="285750" indent="-285750">
              <a:buFont typeface="Arial" panose="020B0604020202020204" pitchFamily="34" charset="0"/>
              <a:buChar char="•"/>
            </a:pPr>
            <a:r>
              <a:rPr lang="en-AU" sz="1400" b="0"/>
              <a:t>Fuel Reserve Sensors</a:t>
            </a:r>
          </a:p>
          <a:p>
            <a:pPr marL="285750" indent="-285750">
              <a:buFont typeface="Arial" panose="020B0604020202020204" pitchFamily="34" charset="0"/>
              <a:buChar char="•"/>
            </a:pPr>
            <a:r>
              <a:rPr lang="en-AU" sz="1400" b="0"/>
              <a:t>Solar Sensors</a:t>
            </a:r>
          </a:p>
          <a:p>
            <a:pPr marL="285750" indent="-285750">
              <a:buFont typeface="Arial" panose="020B0604020202020204" pitchFamily="34" charset="0"/>
              <a:buChar char="•"/>
            </a:pPr>
            <a:r>
              <a:rPr lang="en-AU" sz="1400" b="0"/>
              <a:t>Sky Cameras</a:t>
            </a:r>
          </a:p>
          <a:p>
            <a:pPr marL="285750" indent="-285750">
              <a:buFont typeface="Arial" panose="020B0604020202020204" pitchFamily="34" charset="0"/>
              <a:buChar char="•"/>
            </a:pPr>
            <a:endParaRPr lang="en-AU" sz="1400" b="0"/>
          </a:p>
        </p:txBody>
      </p:sp>
      <p:sp>
        <p:nvSpPr>
          <p:cNvPr id="5" name="Text Placeholder 4">
            <a:extLst>
              <a:ext uri="{FF2B5EF4-FFF2-40B4-BE49-F238E27FC236}">
                <a16:creationId xmlns:a16="http://schemas.microsoft.com/office/drawing/2014/main" id="{BCF5CA44-AC63-6296-25B5-8F5A145DC8D0}"/>
              </a:ext>
            </a:extLst>
          </p:cNvPr>
          <p:cNvSpPr>
            <a:spLocks noGrp="1"/>
          </p:cNvSpPr>
          <p:nvPr>
            <p:ph type="body" sz="quarter" idx="14"/>
          </p:nvPr>
        </p:nvSpPr>
        <p:spPr>
          <a:xfrm>
            <a:off x="7013477" y="1960711"/>
            <a:ext cx="4548187" cy="322586"/>
          </a:xfrm>
        </p:spPr>
        <p:txBody>
          <a:bodyPr/>
          <a:lstStyle/>
          <a:p>
            <a:pPr marL="0" indent="0">
              <a:buNone/>
            </a:pPr>
            <a:r>
              <a:rPr lang="en-AU" b="1"/>
              <a:t>Generating and storage of clean energy is paramount.</a:t>
            </a:r>
          </a:p>
        </p:txBody>
      </p:sp>
      <p:sp>
        <p:nvSpPr>
          <p:cNvPr id="7" name="Footer Placeholder 6">
            <a:extLst>
              <a:ext uri="{FF2B5EF4-FFF2-40B4-BE49-F238E27FC236}">
                <a16:creationId xmlns:a16="http://schemas.microsoft.com/office/drawing/2014/main" id="{0DBCA575-0635-A726-E361-932C79011078}"/>
              </a:ext>
            </a:extLst>
          </p:cNvPr>
          <p:cNvSpPr>
            <a:spLocks noGrp="1"/>
          </p:cNvSpPr>
          <p:nvPr>
            <p:ph type="ftr" sz="quarter" idx="11"/>
          </p:nvPr>
        </p:nvSpPr>
        <p:spPr/>
        <p:txBody>
          <a:bodyPr/>
          <a:lstStyle/>
          <a:p>
            <a:r>
              <a:rPr lang="en-US"/>
              <a:t>Reduce. Replace. Remove.</a:t>
            </a:r>
            <a:endParaRPr lang="ru-RU"/>
          </a:p>
        </p:txBody>
      </p:sp>
      <p:sp>
        <p:nvSpPr>
          <p:cNvPr id="6" name="Text Placeholder 5">
            <a:extLst>
              <a:ext uri="{FF2B5EF4-FFF2-40B4-BE49-F238E27FC236}">
                <a16:creationId xmlns:a16="http://schemas.microsoft.com/office/drawing/2014/main" id="{66046F9A-F108-CC57-DA8D-845BA4C895D2}"/>
              </a:ext>
            </a:extLst>
          </p:cNvPr>
          <p:cNvSpPr>
            <a:spLocks noGrp="1"/>
          </p:cNvSpPr>
          <p:nvPr>
            <p:ph type="body" sz="quarter" idx="4294967295"/>
          </p:nvPr>
        </p:nvSpPr>
        <p:spPr>
          <a:xfrm>
            <a:off x="7013477" y="2226607"/>
            <a:ext cx="4583113" cy="463550"/>
          </a:xfrm>
        </p:spPr>
        <p:txBody>
          <a:bodyPr>
            <a:normAutofit fontScale="70000" lnSpcReduction="20000"/>
          </a:bodyPr>
          <a:lstStyle/>
          <a:p>
            <a:r>
              <a:rPr lang="en-AU"/>
              <a:t>To predict, monitor and replace energy creation with green alternatives we will use an array of sensors such as:</a:t>
            </a:r>
          </a:p>
        </p:txBody>
      </p:sp>
      <p:sp>
        <p:nvSpPr>
          <p:cNvPr id="11" name="Text Placeholder 5">
            <a:extLst>
              <a:ext uri="{FF2B5EF4-FFF2-40B4-BE49-F238E27FC236}">
                <a16:creationId xmlns:a16="http://schemas.microsoft.com/office/drawing/2014/main" id="{C4EF2F6B-AB5D-CF84-EF59-2B589847A67C}"/>
              </a:ext>
            </a:extLst>
          </p:cNvPr>
          <p:cNvSpPr txBox="1">
            <a:spLocks/>
          </p:cNvSpPr>
          <p:nvPr/>
        </p:nvSpPr>
        <p:spPr>
          <a:xfrm>
            <a:off x="7119572" y="4876799"/>
            <a:ext cx="4293745" cy="1253068"/>
          </a:xfrm>
          <a:prstGeom prst="rect">
            <a:avLst/>
          </a:prstGeom>
        </p:spPr>
        <p:txBody>
          <a:bodyPr vert="horz" lIns="0" tIns="45720" rIns="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1400" kern="1200">
                <a:solidFill>
                  <a:schemeClr val="tx1">
                    <a:lumMod val="65000"/>
                    <a:lumOff val="35000"/>
                  </a:schemeClr>
                </a:solidFill>
                <a:latin typeface="+mn-lt"/>
                <a:ea typeface="+mn-ea"/>
                <a:cs typeface="+mn-cs"/>
              </a:defRPr>
            </a:lvl1pPr>
            <a:lvl2pPr marL="457200"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50000"/>
                    <a:lumOff val="50000"/>
                  </a:schemeClr>
                </a:solidFill>
                <a:latin typeface="+mn-lt"/>
                <a:ea typeface="+mn-ea"/>
                <a:cs typeface="+mn-cs"/>
              </a:defRPr>
            </a:lvl2pPr>
            <a:lvl3pPr marL="914400"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50000"/>
                    <a:lumOff val="50000"/>
                  </a:schemeClr>
                </a:solidFill>
                <a:latin typeface="+mn-lt"/>
                <a:ea typeface="+mn-ea"/>
                <a:cs typeface="+mn-cs"/>
              </a:defRPr>
            </a:lvl3pPr>
            <a:lvl4pPr marL="1371600"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50000"/>
                    <a:lumOff val="50000"/>
                  </a:schemeClr>
                </a:solidFill>
                <a:latin typeface="+mn-lt"/>
                <a:ea typeface="+mn-ea"/>
                <a:cs typeface="+mn-cs"/>
              </a:defRPr>
            </a:lvl4pPr>
            <a:lvl5pPr marL="1828800"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50000"/>
                    <a:lumOff val="50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a:t>New advanced networks, such as </a:t>
            </a:r>
            <a:r>
              <a:rPr lang="en-AU" err="1"/>
              <a:t>Starlink</a:t>
            </a:r>
            <a:r>
              <a:rPr lang="en-AU"/>
              <a:t> satellites, LTE-M, and NB-IoT facilitate communications to our central systems and SaaS platform.</a:t>
            </a:r>
          </a:p>
        </p:txBody>
      </p:sp>
      <p:pic>
        <p:nvPicPr>
          <p:cNvPr id="13" name="Picture 12" descr="Diagram&#10;&#10;Description automatically generated">
            <a:extLst>
              <a:ext uri="{FF2B5EF4-FFF2-40B4-BE49-F238E27FC236}">
                <a16:creationId xmlns:a16="http://schemas.microsoft.com/office/drawing/2014/main" id="{C9B3AB43-370E-D0A1-CC3D-271160BBF0F7}"/>
              </a:ext>
            </a:extLst>
          </p:cNvPr>
          <p:cNvPicPr>
            <a:picLocks noChangeAspect="1"/>
          </p:cNvPicPr>
          <p:nvPr/>
        </p:nvPicPr>
        <p:blipFill>
          <a:blip r:embed="rId6"/>
          <a:stretch>
            <a:fillRect/>
          </a:stretch>
        </p:blipFill>
        <p:spPr>
          <a:xfrm>
            <a:off x="1113548" y="2612632"/>
            <a:ext cx="4197409" cy="3200400"/>
          </a:xfrm>
          <a:prstGeom prst="rect">
            <a:avLst/>
          </a:prstGeom>
        </p:spPr>
      </p:pic>
      <p:pic>
        <p:nvPicPr>
          <p:cNvPr id="26" name="Audio 25">
            <a:hlinkClick r:id="" action="ppaction://media"/>
            <a:extLst>
              <a:ext uri="{FF2B5EF4-FFF2-40B4-BE49-F238E27FC236}">
                <a16:creationId xmlns:a16="http://schemas.microsoft.com/office/drawing/2014/main" id="{E2011F8E-7367-69A7-FF2A-9254DBBB787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32410984"/>
      </p:ext>
    </p:extLst>
  </p:cSld>
  <p:clrMapOvr>
    <a:masterClrMapping/>
  </p:clrMapOvr>
  <mc:AlternateContent xmlns:mc="http://schemas.openxmlformats.org/markup-compatibility/2006" xmlns:p14="http://schemas.microsoft.com/office/powerpoint/2010/main">
    <mc:Choice Requires="p14">
      <p:transition spd="slow" p14:dur="2000" advTm="28591"/>
    </mc:Choice>
    <mc:Fallback xmlns="">
      <p:transition spd="slow" advTm="28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FC71A71-49FB-A4F7-1D06-0B736FCBFACD}"/>
              </a:ext>
            </a:extLst>
          </p:cNvPr>
          <p:cNvSpPr>
            <a:spLocks noGrp="1"/>
          </p:cNvSpPr>
          <p:nvPr>
            <p:ph type="title"/>
          </p:nvPr>
        </p:nvSpPr>
        <p:spPr>
          <a:xfrm>
            <a:off x="773430" y="286604"/>
            <a:ext cx="10058400" cy="1170722"/>
          </a:xfrm>
        </p:spPr>
        <p:txBody>
          <a:bodyPr>
            <a:normAutofit/>
          </a:bodyPr>
          <a:lstStyle/>
          <a:p>
            <a:r>
              <a:rPr lang="en-AU" sz="4000"/>
              <a:t>Software Platform</a:t>
            </a:r>
          </a:p>
        </p:txBody>
      </p:sp>
      <p:pic>
        <p:nvPicPr>
          <p:cNvPr id="11" name="Picture Placeholder 10">
            <a:extLst>
              <a:ext uri="{FF2B5EF4-FFF2-40B4-BE49-F238E27FC236}">
                <a16:creationId xmlns:a16="http://schemas.microsoft.com/office/drawing/2014/main" id="{C64D1942-629D-7195-26E2-4917BA352A58}"/>
              </a:ext>
            </a:extLst>
          </p:cNvPr>
          <p:cNvPicPr preferRelativeResize="0">
            <a:picLocks noGrp="1" noChangeAspect="1"/>
          </p:cNvPicPr>
          <p:nvPr>
            <p:ph sz="half" idx="1"/>
          </p:nvPr>
        </p:nvPicPr>
        <p:blipFill>
          <a:blip r:embed="rId5"/>
          <a:srcRect/>
          <a:stretch/>
        </p:blipFill>
        <p:spPr>
          <a:xfrm>
            <a:off x="1096963" y="2101639"/>
            <a:ext cx="4938712" cy="3511972"/>
          </a:xfrm>
          <a:noFill/>
        </p:spPr>
      </p:pic>
      <p:sp>
        <p:nvSpPr>
          <p:cNvPr id="9" name="Text Placeholder 8">
            <a:extLst>
              <a:ext uri="{FF2B5EF4-FFF2-40B4-BE49-F238E27FC236}">
                <a16:creationId xmlns:a16="http://schemas.microsoft.com/office/drawing/2014/main" id="{6EA87A38-E993-D065-8198-906749B34DC8}"/>
              </a:ext>
            </a:extLst>
          </p:cNvPr>
          <p:cNvSpPr>
            <a:spLocks noGrp="1"/>
          </p:cNvSpPr>
          <p:nvPr>
            <p:ph sz="half" idx="2"/>
          </p:nvPr>
        </p:nvSpPr>
        <p:spPr>
          <a:xfrm>
            <a:off x="6741795" y="2101639"/>
            <a:ext cx="4937760" cy="3511972"/>
          </a:xfrm>
        </p:spPr>
        <p:txBody>
          <a:bodyPr anchor="ctr"/>
          <a:lstStyle/>
          <a:p>
            <a:r>
              <a:rPr lang="en-AU"/>
              <a:t>We have designed an enterprise SaaS-based web platform that allows residents and government organisations to view current power information for their house and even their community.</a:t>
            </a:r>
          </a:p>
        </p:txBody>
      </p:sp>
      <p:sp>
        <p:nvSpPr>
          <p:cNvPr id="6" name="Footer Placeholder 5">
            <a:extLst>
              <a:ext uri="{FF2B5EF4-FFF2-40B4-BE49-F238E27FC236}">
                <a16:creationId xmlns:a16="http://schemas.microsoft.com/office/drawing/2014/main" id="{052F038D-F3AB-A63C-4825-03F780D2B212}"/>
              </a:ext>
            </a:extLst>
          </p:cNvPr>
          <p:cNvSpPr>
            <a:spLocks noGrp="1"/>
          </p:cNvSpPr>
          <p:nvPr>
            <p:ph type="ftr" sz="quarter" idx="11"/>
          </p:nvPr>
        </p:nvSpPr>
        <p:spPr/>
        <p:txBody>
          <a:bodyPr/>
          <a:lstStyle/>
          <a:p>
            <a:r>
              <a:rPr lang="en-US"/>
              <a:t>Reduce. Replace. Remove.</a:t>
            </a:r>
            <a:endParaRPr lang="ru-RU"/>
          </a:p>
        </p:txBody>
      </p:sp>
      <p:pic>
        <p:nvPicPr>
          <p:cNvPr id="3" name="Audio 2">
            <a:hlinkClick r:id="" action="ppaction://media"/>
            <a:extLst>
              <a:ext uri="{FF2B5EF4-FFF2-40B4-BE49-F238E27FC236}">
                <a16:creationId xmlns:a16="http://schemas.microsoft.com/office/drawing/2014/main" id="{C0C4EF79-DF45-0FF1-C2E6-A7D91450D3D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919498380"/>
      </p:ext>
    </p:extLst>
  </p:cSld>
  <p:clrMapOvr>
    <a:masterClrMapping/>
  </p:clrMapOvr>
  <mc:AlternateContent xmlns:mc="http://schemas.openxmlformats.org/markup-compatibility/2006" xmlns:p14="http://schemas.microsoft.com/office/powerpoint/2010/main">
    <mc:Choice Requires="p14">
      <p:transition spd="slow" p14:dur="2000" advTm="17032"/>
    </mc:Choice>
    <mc:Fallback xmlns="">
      <p:transition spd="slow" advTm="17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1C3337-D2C4-1618-14FC-F1F8F85B1959}"/>
              </a:ext>
            </a:extLst>
          </p:cNvPr>
          <p:cNvSpPr>
            <a:spLocks noGrp="1"/>
          </p:cNvSpPr>
          <p:nvPr>
            <p:ph sz="half" idx="1"/>
          </p:nvPr>
        </p:nvSpPr>
        <p:spPr>
          <a:xfrm>
            <a:off x="971550" y="1845734"/>
            <a:ext cx="4600575" cy="4023360"/>
          </a:xfrm>
        </p:spPr>
        <p:txBody>
          <a:bodyPr anchor="ctr"/>
          <a:lstStyle/>
          <a:p>
            <a:r>
              <a:rPr lang="en-AU"/>
              <a:t>Using the data collected from our IoT sensor network, along with data from government sources such as the Bureau of Meteorology and the Australian Bureau of Statistics we have a clear single pane of glass platform for monitoring, maintaining, and predicting future needs and growth.</a:t>
            </a:r>
          </a:p>
        </p:txBody>
      </p:sp>
      <p:pic>
        <p:nvPicPr>
          <p:cNvPr id="7" name="Content Placeholder 6" descr="Graphical user interface, map&#10;&#10;Description automatically generated">
            <a:extLst>
              <a:ext uri="{FF2B5EF4-FFF2-40B4-BE49-F238E27FC236}">
                <a16:creationId xmlns:a16="http://schemas.microsoft.com/office/drawing/2014/main" id="{500D588F-0381-0942-DE3D-FCFD7A19CA80}"/>
              </a:ext>
            </a:extLst>
          </p:cNvPr>
          <p:cNvPicPr>
            <a:picLocks noGrp="1" noChangeAspect="1"/>
          </p:cNvPicPr>
          <p:nvPr>
            <p:ph sz="half" idx="2"/>
          </p:nvPr>
        </p:nvPicPr>
        <p:blipFill>
          <a:blip r:embed="rId5" cstate="hqprint">
            <a:extLst>
              <a:ext uri="{28A0092B-C50C-407E-A947-70E740481C1C}">
                <a14:useLocalDpi xmlns:a14="http://schemas.microsoft.com/office/drawing/2010/main"/>
              </a:ext>
            </a:extLst>
          </a:blip>
          <a:stretch>
            <a:fillRect/>
          </a:stretch>
        </p:blipFill>
        <p:spPr>
          <a:xfrm>
            <a:off x="5713214" y="1743075"/>
            <a:ext cx="5947174" cy="4229100"/>
          </a:xfrm>
        </p:spPr>
      </p:pic>
      <p:sp>
        <p:nvSpPr>
          <p:cNvPr id="5" name="Footer Placeholder 4">
            <a:extLst>
              <a:ext uri="{FF2B5EF4-FFF2-40B4-BE49-F238E27FC236}">
                <a16:creationId xmlns:a16="http://schemas.microsoft.com/office/drawing/2014/main" id="{E098CB2C-B4D2-B7E4-DAF9-326A2345C524}"/>
              </a:ext>
            </a:extLst>
          </p:cNvPr>
          <p:cNvSpPr>
            <a:spLocks noGrp="1"/>
          </p:cNvSpPr>
          <p:nvPr>
            <p:ph type="ftr" sz="quarter" idx="11"/>
          </p:nvPr>
        </p:nvSpPr>
        <p:spPr/>
        <p:txBody>
          <a:bodyPr/>
          <a:lstStyle/>
          <a:p>
            <a:r>
              <a:rPr lang="en-US"/>
              <a:t>Reduce. Replace. Remove.</a:t>
            </a:r>
            <a:endParaRPr lang="ru-RU"/>
          </a:p>
        </p:txBody>
      </p:sp>
      <p:sp>
        <p:nvSpPr>
          <p:cNvPr id="9" name="Title 6">
            <a:extLst>
              <a:ext uri="{FF2B5EF4-FFF2-40B4-BE49-F238E27FC236}">
                <a16:creationId xmlns:a16="http://schemas.microsoft.com/office/drawing/2014/main" id="{2C7CE85A-F607-57D3-D9C2-29A2F3D4C932}"/>
              </a:ext>
            </a:extLst>
          </p:cNvPr>
          <p:cNvSpPr>
            <a:spLocks noGrp="1"/>
          </p:cNvSpPr>
          <p:nvPr>
            <p:ph type="title"/>
          </p:nvPr>
        </p:nvSpPr>
        <p:spPr>
          <a:xfrm>
            <a:off x="773430" y="286604"/>
            <a:ext cx="10058400" cy="1170722"/>
          </a:xfrm>
        </p:spPr>
        <p:txBody>
          <a:bodyPr>
            <a:normAutofit/>
          </a:bodyPr>
          <a:lstStyle/>
          <a:p>
            <a:r>
              <a:rPr lang="en-AU" sz="4000"/>
              <a:t>Software Platform</a:t>
            </a:r>
          </a:p>
        </p:txBody>
      </p:sp>
      <p:pic>
        <p:nvPicPr>
          <p:cNvPr id="23" name="Audio 22">
            <a:hlinkClick r:id="" action="ppaction://media"/>
            <a:extLst>
              <a:ext uri="{FF2B5EF4-FFF2-40B4-BE49-F238E27FC236}">
                <a16:creationId xmlns:a16="http://schemas.microsoft.com/office/drawing/2014/main" id="{02FEBBFE-7D93-483A-C17A-3942A50EDFB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668155833"/>
      </p:ext>
    </p:extLst>
  </p:cSld>
  <p:clrMapOvr>
    <a:masterClrMapping/>
  </p:clrMapOvr>
  <mc:AlternateContent xmlns:mc="http://schemas.openxmlformats.org/markup-compatibility/2006" xmlns:p14="http://schemas.microsoft.com/office/powerpoint/2010/main">
    <mc:Choice Requires="p14">
      <p:transition spd="slow" p14:dur="2000" advTm="23537"/>
    </mc:Choice>
    <mc:Fallback xmlns="">
      <p:transition spd="slow" advTm="235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1C3337-D2C4-1618-14FC-F1F8F85B1959}"/>
              </a:ext>
            </a:extLst>
          </p:cNvPr>
          <p:cNvSpPr>
            <a:spLocks noGrp="1"/>
          </p:cNvSpPr>
          <p:nvPr>
            <p:ph sz="half" idx="1"/>
          </p:nvPr>
        </p:nvSpPr>
        <p:spPr>
          <a:xfrm>
            <a:off x="971550" y="1845734"/>
            <a:ext cx="4600575" cy="4023360"/>
          </a:xfrm>
        </p:spPr>
        <p:txBody>
          <a:bodyPr anchor="ctr"/>
          <a:lstStyle/>
          <a:p>
            <a:r>
              <a:rPr lang="en-AU"/>
              <a:t>Residents and Communities alike can access the same SaaS platform and see how they compare to neighbours and other communities of similar sizes. Encouraging smarter responsible use of electricity.</a:t>
            </a:r>
          </a:p>
        </p:txBody>
      </p:sp>
      <p:pic>
        <p:nvPicPr>
          <p:cNvPr id="7" name="Content Placeholder 6">
            <a:extLst>
              <a:ext uri="{FF2B5EF4-FFF2-40B4-BE49-F238E27FC236}">
                <a16:creationId xmlns:a16="http://schemas.microsoft.com/office/drawing/2014/main" id="{500D588F-0381-0942-DE3D-FCFD7A19CA80}"/>
              </a:ext>
            </a:extLst>
          </p:cNvPr>
          <p:cNvPicPr>
            <a:picLocks noGrp="1" noChangeAspect="1"/>
          </p:cNvPicPr>
          <p:nvPr>
            <p:ph sz="half" idx="2"/>
          </p:nvPr>
        </p:nvPicPr>
        <p:blipFill>
          <a:blip r:embed="rId5"/>
          <a:srcRect/>
          <a:stretch/>
        </p:blipFill>
        <p:spPr>
          <a:xfrm>
            <a:off x="5713215" y="1743075"/>
            <a:ext cx="5947172" cy="4229100"/>
          </a:xfrm>
        </p:spPr>
      </p:pic>
      <p:sp>
        <p:nvSpPr>
          <p:cNvPr id="5" name="Footer Placeholder 4">
            <a:extLst>
              <a:ext uri="{FF2B5EF4-FFF2-40B4-BE49-F238E27FC236}">
                <a16:creationId xmlns:a16="http://schemas.microsoft.com/office/drawing/2014/main" id="{E098CB2C-B4D2-B7E4-DAF9-326A2345C524}"/>
              </a:ext>
            </a:extLst>
          </p:cNvPr>
          <p:cNvSpPr>
            <a:spLocks noGrp="1"/>
          </p:cNvSpPr>
          <p:nvPr>
            <p:ph type="ftr" sz="quarter" idx="11"/>
          </p:nvPr>
        </p:nvSpPr>
        <p:spPr/>
        <p:txBody>
          <a:bodyPr/>
          <a:lstStyle/>
          <a:p>
            <a:r>
              <a:rPr lang="en-US"/>
              <a:t>Reduce. Replace. Remove.</a:t>
            </a:r>
            <a:endParaRPr lang="ru-RU"/>
          </a:p>
        </p:txBody>
      </p:sp>
      <p:sp>
        <p:nvSpPr>
          <p:cNvPr id="9" name="Title 6">
            <a:extLst>
              <a:ext uri="{FF2B5EF4-FFF2-40B4-BE49-F238E27FC236}">
                <a16:creationId xmlns:a16="http://schemas.microsoft.com/office/drawing/2014/main" id="{2C7CE85A-F607-57D3-D9C2-29A2F3D4C932}"/>
              </a:ext>
            </a:extLst>
          </p:cNvPr>
          <p:cNvSpPr>
            <a:spLocks noGrp="1"/>
          </p:cNvSpPr>
          <p:nvPr>
            <p:ph type="title"/>
          </p:nvPr>
        </p:nvSpPr>
        <p:spPr>
          <a:xfrm>
            <a:off x="773430" y="286604"/>
            <a:ext cx="10058400" cy="1170722"/>
          </a:xfrm>
        </p:spPr>
        <p:txBody>
          <a:bodyPr>
            <a:normAutofit/>
          </a:bodyPr>
          <a:lstStyle/>
          <a:p>
            <a:r>
              <a:rPr lang="en-AU" sz="4000"/>
              <a:t>Software Platform</a:t>
            </a:r>
          </a:p>
        </p:txBody>
      </p:sp>
      <p:pic>
        <p:nvPicPr>
          <p:cNvPr id="23" name="Audio 22">
            <a:hlinkClick r:id="" action="ppaction://media"/>
            <a:extLst>
              <a:ext uri="{FF2B5EF4-FFF2-40B4-BE49-F238E27FC236}">
                <a16:creationId xmlns:a16="http://schemas.microsoft.com/office/drawing/2014/main" id="{D129E895-ED91-1552-119D-9C92A7ACAEC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871631511"/>
      </p:ext>
    </p:extLst>
  </p:cSld>
  <p:clrMapOvr>
    <a:masterClrMapping/>
  </p:clrMapOvr>
  <mc:AlternateContent xmlns:mc="http://schemas.openxmlformats.org/markup-compatibility/2006" xmlns:p14="http://schemas.microsoft.com/office/powerpoint/2010/main">
    <mc:Choice Requires="p14">
      <p:transition spd="slow" p14:dur="2000" advTm="17551"/>
    </mc:Choice>
    <mc:Fallback xmlns="">
      <p:transition spd="slow" advTm="175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theme/theme1.xml><?xml version="1.0" encoding="utf-8"?>
<a:theme xmlns:a="http://schemas.openxmlformats.org/drawingml/2006/main" name="Retrospect">
  <a:themeElements>
    <a:clrScheme name="Custom 2">
      <a:dk1>
        <a:srgbClr val="1C1D21"/>
      </a:dk1>
      <a:lt1>
        <a:sysClr val="window" lastClr="FFFFFF"/>
      </a:lt1>
      <a:dk2>
        <a:srgbClr val="1C1D21"/>
      </a:dk2>
      <a:lt2>
        <a:srgbClr val="F9EAD3"/>
      </a:lt2>
      <a:accent1>
        <a:srgbClr val="ED326D"/>
      </a:accent1>
      <a:accent2>
        <a:srgbClr val="F3759C"/>
      </a:accent2>
      <a:accent3>
        <a:srgbClr val="4E5150"/>
      </a:accent3>
      <a:accent4>
        <a:srgbClr val="A1A5A4"/>
      </a:accent4>
      <a:accent5>
        <a:srgbClr val="7C8090"/>
      </a:accent5>
      <a:accent6>
        <a:srgbClr val="E8E8E8"/>
      </a:accent6>
      <a:hlink>
        <a:srgbClr val="ED326D"/>
      </a:hlink>
      <a:folHlink>
        <a:srgbClr val="A1A5A4"/>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2024DF7-0783-4549-86B7-A48B29FBA9C2}">
  <ds:schemaRefs>
    <ds:schemaRef ds:uri="http://purl.org/dc/elements/1.1/"/>
    <ds:schemaRef ds:uri="http://schemas.microsoft.com/office/2006/documentManagement/types"/>
    <ds:schemaRef ds:uri="http://purl.org/dc/terms/"/>
    <ds:schemaRef ds:uri="http://schemas.microsoft.com/office/2006/metadata/properties"/>
    <ds:schemaRef ds:uri="http://schemas.microsoft.com/sharepoint/v3"/>
    <ds:schemaRef ds:uri="http://purl.org/dc/dcmitype/"/>
    <ds:schemaRef ds:uri="fb0879af-3eba-417a-a55a-ffe6dcd6ca77"/>
    <ds:schemaRef ds:uri="http://schemas.microsoft.com/office/infopath/2007/PartnerControls"/>
    <ds:schemaRef ds:uri="http://schemas.openxmlformats.org/package/2006/metadata/core-properties"/>
    <ds:schemaRef ds:uri="6dc4bcd6-49db-4c07-9060-8acfc67cef9f"/>
    <ds:schemaRef ds:uri="http://www.w3.org/XML/1998/namespace"/>
  </ds:schemaRefs>
</ds:datastoreItem>
</file>

<file path=customXml/itemProps2.xml><?xml version="1.0" encoding="utf-8"?>
<ds:datastoreItem xmlns:ds="http://schemas.openxmlformats.org/officeDocument/2006/customXml" ds:itemID="{A6393BED-762D-4FA3-96CF-866F426A043C}">
  <ds:schemaRefs>
    <ds:schemaRef ds:uri="6dc4bcd6-49db-4c07-9060-8acfc67cef9f"/>
    <ds:schemaRef ds:uri="fb0879af-3eba-417a-a55a-ffe6dcd6ca7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0/xmlns/"/>
    <ds:schemaRef ds:uri="http://www.w3.org/2001/XMLSchema"/>
  </ds:schemaRefs>
</ds:datastoreItem>
</file>

<file path=customXml/itemProps3.xml><?xml version="1.0" encoding="utf-8"?>
<ds:datastoreItem xmlns:ds="http://schemas.openxmlformats.org/officeDocument/2006/customXml" ds:itemID="{750F309C-DE10-4641-9043-BB7E781AC4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Retrospect</Template>
  <TotalTime>3</TotalTime>
  <Words>1548</Words>
  <Application>Microsoft Office PowerPoint</Application>
  <PresentationFormat>Widescreen</PresentationFormat>
  <Paragraphs>139</Paragraphs>
  <Slides>12</Slides>
  <Notes>12</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Retrospect</vt:lpstr>
      <vt:lpstr>PowerPoint Presentation</vt:lpstr>
      <vt:lpstr>The Team – ‘Sugarcity.io’</vt:lpstr>
      <vt:lpstr>The Challenge</vt:lpstr>
      <vt:lpstr>Overview</vt:lpstr>
      <vt:lpstr>Overview</vt:lpstr>
      <vt:lpstr>Hardware</vt:lpstr>
      <vt:lpstr>Software Platform</vt:lpstr>
      <vt:lpstr>Software Platform</vt:lpstr>
      <vt:lpstr>Software Platform</vt:lpstr>
      <vt:lpstr>Power</vt:lpstr>
      <vt:lpstr>Data Sources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NTECH</dc:title>
  <dc:creator>Nathan Payne</dc:creator>
  <cp:lastModifiedBy>Chris Vella</cp:lastModifiedBy>
  <cp:revision>2</cp:revision>
  <dcterms:created xsi:type="dcterms:W3CDTF">2022-08-20T03:08:14Z</dcterms:created>
  <dcterms:modified xsi:type="dcterms:W3CDTF">2022-08-22T01:10:14Z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